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8"/>
  </p:notesMasterIdLst>
  <p:sldIdLst>
    <p:sldId id="256" r:id="rId5"/>
    <p:sldId id="257" r:id="rId6"/>
    <p:sldId id="258" r:id="rId7"/>
    <p:sldId id="259" r:id="rId8"/>
    <p:sldId id="260" r:id="rId9"/>
    <p:sldId id="261" r:id="rId10"/>
    <p:sldId id="262" r:id="rId11"/>
    <p:sldId id="263" r:id="rId12"/>
    <p:sldId id="264" r:id="rId13"/>
    <p:sldId id="265" r:id="rId14"/>
    <p:sldId id="268" r:id="rId15"/>
    <p:sldId id="269" r:id="rId16"/>
    <p:sldId id="267" r:id="rId17"/>
  </p:sldIdLst>
  <p:sldSz cx="14630400" cy="8229600"/>
  <p:notesSz cx="8229600" cy="14630400"/>
  <p:embeddedFontLst>
    <p:embeddedFont>
      <p:font typeface="Barlow Bold" panose="00000800000000000000" pitchFamily="2" charset="0"/>
      <p:bold r:id="rId19"/>
    </p:embeddedFont>
    <p:embeddedFont>
      <p:font typeface="Montserrat" pitchFamily="2" charset="0"/>
      <p:regular r:id="rId20"/>
      <p:bold r:id="rId21"/>
      <p:italic r:id="rId22"/>
      <p:boldItalic r:id="rId23"/>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8" d="100"/>
          <a:sy n="68" d="100"/>
        </p:scale>
        <p:origin x="518"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1446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025399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909975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9531C-E2DA-7879-A80F-7094F0D842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01F05-A52C-303B-93BA-1A39C0202C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417A25-29BB-3C60-EF4C-823FCA0403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B9ED76-E8ED-985D-4654-D425E36A77A4}"/>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452569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hyperlink" Target="https://creativecommons.org/licenses/by-nc/3.0/" TargetMode="External"/><Relationship Id="rId4" Type="http://schemas.openxmlformats.org/officeDocument/2006/relationships/hyperlink" Target="https://jcfilho.com/como-anda-a-guerra-dos-servicos-de-streaming-acirradissim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58309" y="2536508"/>
            <a:ext cx="7627382" cy="2138124"/>
          </a:xfrm>
          <a:prstGeom prst="rect">
            <a:avLst/>
          </a:prstGeom>
          <a:noFill/>
          <a:ln/>
        </p:spPr>
        <p:txBody>
          <a:bodyPr wrap="squar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Adopter DevOps : Le Guide Essentiel pour les Professionnels de l'IT</a:t>
            </a:r>
            <a:endParaRPr lang="en-US" sz="4450" dirty="0"/>
          </a:p>
        </p:txBody>
      </p:sp>
      <p:sp>
        <p:nvSpPr>
          <p:cNvPr id="4" name="Text 1"/>
          <p:cNvSpPr/>
          <p:nvPr/>
        </p:nvSpPr>
        <p:spPr>
          <a:xfrm>
            <a:off x="758309" y="4999553"/>
            <a:ext cx="7627382"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Découvrez comment DevOps transforme le développement logiciel, améliore l'efficacité et accélère la livraison de valeur.</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79346" y="376595"/>
            <a:ext cx="5238869" cy="450652"/>
          </a:xfrm>
          <a:prstGeom prst="rect">
            <a:avLst/>
          </a:prstGeom>
          <a:noFill/>
          <a:ln/>
        </p:spPr>
        <p:txBody>
          <a:bodyPr wrap="none" lIns="0" tIns="0" rIns="0" bIns="0" rtlCol="0" anchor="t"/>
          <a:lstStyle/>
          <a:p>
            <a:pPr marL="0" indent="0" algn="l">
              <a:lnSpc>
                <a:spcPts val="3500"/>
              </a:lnSpc>
              <a:buNone/>
            </a:pPr>
            <a:r>
              <a:rPr lang="en-US" sz="4100" b="1" dirty="0">
                <a:solidFill>
                  <a:srgbClr val="2E3C4E"/>
                </a:solidFill>
                <a:latin typeface="Barlow Bold" pitchFamily="34" charset="0"/>
              </a:rPr>
              <a:t>5. Déploiement (Release/Deploy)</a:t>
            </a:r>
          </a:p>
        </p:txBody>
      </p:sp>
      <p:sp>
        <p:nvSpPr>
          <p:cNvPr id="3" name="Text 1"/>
          <p:cNvSpPr/>
          <p:nvPr/>
        </p:nvSpPr>
        <p:spPr>
          <a:xfrm>
            <a:off x="479346" y="2387341"/>
            <a:ext cx="2162770" cy="270391"/>
          </a:xfrm>
          <a:prstGeom prst="rect">
            <a:avLst/>
          </a:prstGeom>
          <a:noFill/>
          <a:ln/>
        </p:spPr>
        <p:txBody>
          <a:bodyPr wrap="none" lIns="0" tIns="0" rIns="0" bIns="0" rtlCol="0" anchor="t"/>
          <a:lstStyle/>
          <a:p>
            <a:pPr marL="0" indent="0" algn="l">
              <a:lnSpc>
                <a:spcPts val="2100"/>
              </a:lnSpc>
              <a:buNone/>
            </a:pPr>
            <a:r>
              <a:rPr lang="en-US" sz="2000" b="1" dirty="0">
                <a:solidFill>
                  <a:srgbClr val="2E3C4E"/>
                </a:solidFill>
                <a:latin typeface="Barlow Bold" pitchFamily="34" charset="0"/>
                <a:ea typeface="Barlow Bold" pitchFamily="34" charset="-122"/>
                <a:cs typeface="Barlow Bold" pitchFamily="34" charset="-120"/>
              </a:rPr>
              <a:t>Explication</a:t>
            </a:r>
            <a:endParaRPr lang="en-US" sz="2000" dirty="0"/>
          </a:p>
        </p:txBody>
      </p:sp>
      <p:sp>
        <p:nvSpPr>
          <p:cNvPr id="5" name="Text 3"/>
          <p:cNvSpPr/>
          <p:nvPr/>
        </p:nvSpPr>
        <p:spPr>
          <a:xfrm>
            <a:off x="479346" y="4025902"/>
            <a:ext cx="2162770" cy="270391"/>
          </a:xfrm>
          <a:prstGeom prst="rect">
            <a:avLst/>
          </a:prstGeom>
          <a:noFill/>
          <a:ln/>
        </p:spPr>
        <p:txBody>
          <a:bodyPr wrap="none" lIns="0" tIns="0" rIns="0" bIns="0" rtlCol="0" anchor="t"/>
          <a:lstStyle/>
          <a:p>
            <a:pPr marL="0" indent="0" algn="l">
              <a:lnSpc>
                <a:spcPts val="2100"/>
              </a:lnSpc>
              <a:buNone/>
            </a:pPr>
            <a:r>
              <a:rPr lang="en-US" sz="2000" b="1" dirty="0">
                <a:solidFill>
                  <a:srgbClr val="2E3C4E"/>
                </a:solidFill>
                <a:latin typeface="Barlow Bold" pitchFamily="34" charset="0"/>
                <a:ea typeface="Barlow Bold" pitchFamily="34" charset="-122"/>
                <a:cs typeface="Barlow Bold" pitchFamily="34" charset="-120"/>
              </a:rPr>
              <a:t>Outils Clés</a:t>
            </a:r>
            <a:endParaRPr lang="en-US" sz="2000" dirty="0"/>
          </a:p>
        </p:txBody>
      </p:sp>
      <p:sp>
        <p:nvSpPr>
          <p:cNvPr id="6" name="Text 4"/>
          <p:cNvSpPr/>
          <p:nvPr/>
        </p:nvSpPr>
        <p:spPr>
          <a:xfrm>
            <a:off x="479345" y="4433214"/>
            <a:ext cx="8149265" cy="219075"/>
          </a:xfrm>
          <a:prstGeom prst="rect">
            <a:avLst/>
          </a:prstGeom>
          <a:noFill/>
          <a:ln/>
        </p:spPr>
        <p:txBody>
          <a:bodyPr wrap="none" lIns="0" tIns="0" rIns="0" bIns="0" rtlCol="0" anchor="t"/>
          <a:lstStyle/>
          <a:p>
            <a:pPr marL="342900" indent="-342900" algn="l">
              <a:lnSpc>
                <a:spcPct val="120000"/>
              </a:lnSpc>
              <a:buSzPct val="100000"/>
              <a:buChar char="•"/>
            </a:pPr>
            <a:r>
              <a:rPr lang="en-US" sz="1600" b="1" dirty="0">
                <a:solidFill>
                  <a:srgbClr val="384653"/>
                </a:solidFill>
                <a:latin typeface="Montserrat" pitchFamily="34" charset="0"/>
                <a:ea typeface="Montserrat" pitchFamily="34" charset="-122"/>
                <a:cs typeface="Montserrat" pitchFamily="34" charset="-120"/>
              </a:rPr>
              <a:t>Kubernetes :</a:t>
            </a:r>
            <a:r>
              <a:rPr lang="en-US" sz="1600" dirty="0">
                <a:solidFill>
                  <a:srgbClr val="384653"/>
                </a:solidFill>
                <a:latin typeface="Montserrat" pitchFamily="34" charset="0"/>
                <a:ea typeface="Montserrat" pitchFamily="34" charset="-122"/>
                <a:cs typeface="Montserrat" pitchFamily="34" charset="-120"/>
              </a:rPr>
              <a:t> Orchestration des conteneurs pour la gestion des applications.</a:t>
            </a:r>
            <a:endParaRPr lang="en-US" sz="1600" dirty="0"/>
          </a:p>
        </p:txBody>
      </p:sp>
      <p:sp>
        <p:nvSpPr>
          <p:cNvPr id="7" name="Text 5"/>
          <p:cNvSpPr/>
          <p:nvPr/>
        </p:nvSpPr>
        <p:spPr>
          <a:xfrm>
            <a:off x="479346" y="4978563"/>
            <a:ext cx="6668810" cy="563281"/>
          </a:xfrm>
          <a:prstGeom prst="rect">
            <a:avLst/>
          </a:prstGeom>
          <a:noFill/>
          <a:ln/>
        </p:spPr>
        <p:txBody>
          <a:bodyPr wrap="none" lIns="0" tIns="0" rIns="0" bIns="0" rtlCol="0" anchor="t"/>
          <a:lstStyle/>
          <a:p>
            <a:pPr marL="342900" indent="-342900" algn="l">
              <a:lnSpc>
                <a:spcPct val="120000"/>
              </a:lnSpc>
              <a:buSzPct val="100000"/>
              <a:buChar char="•"/>
            </a:pPr>
            <a:r>
              <a:rPr lang="en-US" sz="1600" b="1" dirty="0">
                <a:solidFill>
                  <a:srgbClr val="384653"/>
                </a:solidFill>
                <a:latin typeface="Montserrat" pitchFamily="34" charset="0"/>
                <a:ea typeface="Montserrat" pitchFamily="34" charset="-122"/>
                <a:cs typeface="Montserrat" pitchFamily="34" charset="-120"/>
              </a:rPr>
              <a:t>Ansible, Chef, Puppet :</a:t>
            </a:r>
            <a:r>
              <a:rPr lang="en-US" sz="1600" dirty="0">
                <a:solidFill>
                  <a:srgbClr val="384653"/>
                </a:solidFill>
                <a:latin typeface="Montserrat" pitchFamily="34" charset="0"/>
                <a:ea typeface="Montserrat" pitchFamily="34" charset="-122"/>
                <a:cs typeface="Montserrat" pitchFamily="34" charset="-120"/>
              </a:rPr>
              <a:t> Outils d'automatisation de la configuration </a:t>
            </a:r>
          </a:p>
          <a:p>
            <a:pPr algn="l">
              <a:lnSpc>
                <a:spcPct val="120000"/>
              </a:lnSpc>
              <a:buSzPct val="100000"/>
            </a:pPr>
            <a:r>
              <a:rPr lang="en-US" sz="1600" dirty="0">
                <a:solidFill>
                  <a:srgbClr val="384653"/>
                </a:solidFill>
                <a:latin typeface="Montserrat" pitchFamily="34" charset="0"/>
                <a:ea typeface="Montserrat" pitchFamily="34" charset="-122"/>
                <a:cs typeface="Montserrat" pitchFamily="34" charset="-120"/>
              </a:rPr>
              <a:t>      et du déploiement.</a:t>
            </a:r>
            <a:endParaRPr lang="en-US" sz="1600" dirty="0"/>
          </a:p>
        </p:txBody>
      </p:sp>
      <p:sp>
        <p:nvSpPr>
          <p:cNvPr id="8" name="Text 6"/>
          <p:cNvSpPr/>
          <p:nvPr/>
        </p:nvSpPr>
        <p:spPr>
          <a:xfrm>
            <a:off x="479345" y="5868118"/>
            <a:ext cx="8764407" cy="563281"/>
          </a:xfrm>
          <a:prstGeom prst="rect">
            <a:avLst/>
          </a:prstGeom>
          <a:noFill/>
          <a:ln/>
        </p:spPr>
        <p:txBody>
          <a:bodyPr wrap="none" lIns="0" tIns="0" rIns="0" bIns="0" rtlCol="0" anchor="t"/>
          <a:lstStyle/>
          <a:p>
            <a:pPr marL="342900" indent="-342900" algn="l">
              <a:lnSpc>
                <a:spcPct val="120000"/>
              </a:lnSpc>
              <a:buSzPct val="100000"/>
              <a:buChar char="•"/>
            </a:pPr>
            <a:r>
              <a:rPr lang="en-US" sz="1600" b="1" dirty="0">
                <a:solidFill>
                  <a:srgbClr val="384653"/>
                </a:solidFill>
                <a:latin typeface="Montserrat" pitchFamily="34" charset="0"/>
                <a:ea typeface="Montserrat" pitchFamily="34" charset="-122"/>
                <a:cs typeface="Montserrat" pitchFamily="34" charset="-120"/>
              </a:rPr>
              <a:t>ArgoCD, Spinnaker :</a:t>
            </a:r>
            <a:r>
              <a:rPr lang="en-US" sz="1600" dirty="0">
                <a:solidFill>
                  <a:srgbClr val="384653"/>
                </a:solidFill>
                <a:latin typeface="Montserrat" pitchFamily="34" charset="0"/>
                <a:ea typeface="Montserrat" pitchFamily="34" charset="-122"/>
                <a:cs typeface="Montserrat" pitchFamily="34" charset="-120"/>
              </a:rPr>
              <a:t> Solutions de déploiement continu et </a:t>
            </a:r>
          </a:p>
          <a:p>
            <a:pPr algn="l">
              <a:lnSpc>
                <a:spcPct val="120000"/>
              </a:lnSpc>
              <a:buSzPct val="100000"/>
            </a:pPr>
            <a:r>
              <a:rPr lang="en-US" sz="1600" dirty="0">
                <a:solidFill>
                  <a:srgbClr val="384653"/>
                </a:solidFill>
                <a:latin typeface="Montserrat" pitchFamily="34" charset="0"/>
                <a:ea typeface="Montserrat" pitchFamily="34" charset="-122"/>
                <a:cs typeface="Montserrat" pitchFamily="34" charset="-120"/>
              </a:rPr>
              <a:t>      de gestion des releases.</a:t>
            </a:r>
            <a:endParaRPr lang="en-US" sz="1600" dirty="0"/>
          </a:p>
        </p:txBody>
      </p:sp>
      <p:sp>
        <p:nvSpPr>
          <p:cNvPr id="17" name="Rectangle 16">
            <a:extLst>
              <a:ext uri="{FF2B5EF4-FFF2-40B4-BE49-F238E27FC236}">
                <a16:creationId xmlns:a16="http://schemas.microsoft.com/office/drawing/2014/main" id="{DB07014A-DD5A-BB79-3F4A-D1610283303A}"/>
              </a:ext>
            </a:extLst>
          </p:cNvPr>
          <p:cNvSpPr/>
          <p:nvPr/>
        </p:nvSpPr>
        <p:spPr>
          <a:xfrm>
            <a:off x="12618720" y="7614458"/>
            <a:ext cx="2011680" cy="6151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98" name="Picture 2" descr="Deployment - Free seo and web icons">
            <a:extLst>
              <a:ext uri="{FF2B5EF4-FFF2-40B4-BE49-F238E27FC236}">
                <a16:creationId xmlns:a16="http://schemas.microsoft.com/office/drawing/2014/main" id="{C0719779-D2CA-BEE6-9BC7-0C555D5FFC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3752" y="2095310"/>
            <a:ext cx="4401965" cy="4401965"/>
          </a:xfrm>
          <a:prstGeom prst="rect">
            <a:avLst/>
          </a:prstGeom>
          <a:noFill/>
          <a:extLst>
            <a:ext uri="{909E8E84-426E-40DD-AFC4-6F175D3DCCD1}">
              <a14:hiddenFill xmlns:a14="http://schemas.microsoft.com/office/drawing/2010/main">
                <a:solidFill>
                  <a:srgbClr val="FFFFFF"/>
                </a:solidFill>
              </a14:hiddenFill>
            </a:ext>
          </a:extLst>
        </p:spPr>
      </p:pic>
      <p:sp>
        <p:nvSpPr>
          <p:cNvPr id="9" name="Text 7">
            <a:extLst>
              <a:ext uri="{FF2B5EF4-FFF2-40B4-BE49-F238E27FC236}">
                <a16:creationId xmlns:a16="http://schemas.microsoft.com/office/drawing/2014/main" id="{EA3C9770-1921-8CA2-5728-29AE69E52A41}"/>
              </a:ext>
            </a:extLst>
          </p:cNvPr>
          <p:cNvSpPr/>
          <p:nvPr/>
        </p:nvSpPr>
        <p:spPr>
          <a:xfrm>
            <a:off x="4204055" y="6620066"/>
            <a:ext cx="2162770" cy="270391"/>
          </a:xfrm>
          <a:prstGeom prst="rect">
            <a:avLst/>
          </a:prstGeom>
          <a:noFill/>
          <a:ln/>
        </p:spPr>
        <p:txBody>
          <a:bodyPr wrap="none" lIns="0" tIns="0" rIns="0" bIns="0" rtlCol="0" anchor="t"/>
          <a:lstStyle/>
          <a:p>
            <a:pPr marL="0" indent="0" algn="l">
              <a:lnSpc>
                <a:spcPts val="2100"/>
              </a:lnSpc>
              <a:buNone/>
            </a:pPr>
            <a:r>
              <a:rPr lang="en-US" sz="2000" b="1" dirty="0">
                <a:solidFill>
                  <a:srgbClr val="2E3C4E"/>
                </a:solidFill>
                <a:latin typeface="Barlow Bold" pitchFamily="34" charset="0"/>
                <a:ea typeface="Barlow Bold" pitchFamily="34" charset="-122"/>
                <a:cs typeface="Barlow Bold" pitchFamily="34" charset="-120"/>
              </a:rPr>
              <a:t>Exemple Réel</a:t>
            </a:r>
            <a:endParaRPr lang="en-US" sz="2000" dirty="0"/>
          </a:p>
        </p:txBody>
      </p:sp>
      <p:sp>
        <p:nvSpPr>
          <p:cNvPr id="10" name="Text 8">
            <a:extLst>
              <a:ext uri="{FF2B5EF4-FFF2-40B4-BE49-F238E27FC236}">
                <a16:creationId xmlns:a16="http://schemas.microsoft.com/office/drawing/2014/main" id="{FE43D57E-433F-7704-9512-2DBA3A6C567F}"/>
              </a:ext>
            </a:extLst>
          </p:cNvPr>
          <p:cNvSpPr/>
          <p:nvPr/>
        </p:nvSpPr>
        <p:spPr>
          <a:xfrm>
            <a:off x="1805050" y="7027379"/>
            <a:ext cx="8287208" cy="1174158"/>
          </a:xfrm>
          <a:prstGeom prst="rect">
            <a:avLst/>
          </a:prstGeom>
          <a:noFill/>
          <a:ln/>
        </p:spPr>
        <p:txBody>
          <a:bodyPr wrap="square" lIns="0" tIns="0" rIns="0" bIns="0" rtlCol="0" anchor="t"/>
          <a:lstStyle/>
          <a:p>
            <a:pPr>
              <a:lnSpc>
                <a:spcPct val="120000"/>
              </a:lnSpc>
            </a:pPr>
            <a:r>
              <a:rPr lang="fr-MA" sz="1600" dirty="0">
                <a:solidFill>
                  <a:srgbClr val="384653"/>
                </a:solidFill>
                <a:latin typeface="Montserrat" pitchFamily="34" charset="0"/>
                <a:ea typeface="Montserrat" pitchFamily="34" charset="-122"/>
                <a:cs typeface="Montserrat" pitchFamily="34" charset="-120"/>
              </a:rPr>
              <a:t>L’image Docker créée est déployée sur un cluster </a:t>
            </a:r>
            <a:r>
              <a:rPr lang="fr-MA" sz="1600" dirty="0" err="1">
                <a:solidFill>
                  <a:srgbClr val="384653"/>
                </a:solidFill>
                <a:latin typeface="Montserrat" pitchFamily="34" charset="0"/>
                <a:ea typeface="Montserrat" pitchFamily="34" charset="-122"/>
                <a:cs typeface="Montserrat" pitchFamily="34" charset="-120"/>
              </a:rPr>
              <a:t>Kubernetes</a:t>
            </a:r>
            <a:r>
              <a:rPr lang="fr-MA" sz="1600" dirty="0">
                <a:solidFill>
                  <a:srgbClr val="384653"/>
                </a:solidFill>
                <a:latin typeface="Montserrat" pitchFamily="34" charset="0"/>
                <a:ea typeface="Montserrat" pitchFamily="34" charset="-122"/>
                <a:cs typeface="Montserrat" pitchFamily="34" charset="-120"/>
              </a:rPr>
              <a:t> dans un serveur cloud (AWS). L’application est automatiquement mise à jour sans arrêt de service.</a:t>
            </a:r>
            <a:endParaRPr lang="en-US" sz="1600" dirty="0"/>
          </a:p>
        </p:txBody>
      </p:sp>
      <p:sp>
        <p:nvSpPr>
          <p:cNvPr id="14" name="TextBox 13">
            <a:extLst>
              <a:ext uri="{FF2B5EF4-FFF2-40B4-BE49-F238E27FC236}">
                <a16:creationId xmlns:a16="http://schemas.microsoft.com/office/drawing/2014/main" id="{2E53DF29-8FF6-3794-C45F-9AE323DF158F}"/>
              </a:ext>
            </a:extLst>
          </p:cNvPr>
          <p:cNvSpPr txBox="1"/>
          <p:nvPr/>
        </p:nvSpPr>
        <p:spPr>
          <a:xfrm>
            <a:off x="679862" y="2893269"/>
            <a:ext cx="7948748" cy="646331"/>
          </a:xfrm>
          <a:prstGeom prst="rect">
            <a:avLst/>
          </a:prstGeom>
          <a:noFill/>
        </p:spPr>
        <p:txBody>
          <a:bodyPr wrap="square">
            <a:spAutoFit/>
          </a:bodyPr>
          <a:lstStyle/>
          <a:p>
            <a:r>
              <a:rPr lang="fr-FR" dirty="0"/>
              <a:t>Déployer automatiquement l’application dans des environnements (test, </a:t>
            </a:r>
            <a:r>
              <a:rPr lang="fr-FR" dirty="0" err="1"/>
              <a:t>pré-prod</a:t>
            </a:r>
            <a:r>
              <a:rPr lang="fr-FR" dirty="0"/>
              <a:t>, prod).</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79346" y="376595"/>
            <a:ext cx="5238869" cy="450652"/>
          </a:xfrm>
          <a:prstGeom prst="rect">
            <a:avLst/>
          </a:prstGeom>
          <a:noFill/>
          <a:ln/>
        </p:spPr>
        <p:txBody>
          <a:bodyPr wrap="none" lIns="0" tIns="0" rIns="0" bIns="0" rtlCol="0" anchor="t"/>
          <a:lstStyle/>
          <a:p>
            <a:pPr>
              <a:lnSpc>
                <a:spcPts val="3500"/>
              </a:lnSpc>
            </a:pPr>
            <a:r>
              <a:rPr lang="en-US" sz="4100" b="1" dirty="0">
                <a:solidFill>
                  <a:srgbClr val="2E3C4E"/>
                </a:solidFill>
                <a:latin typeface="Barlow Bold" pitchFamily="34" charset="0"/>
              </a:rPr>
              <a:t>6. Exploitation (Operate)</a:t>
            </a:r>
          </a:p>
          <a:p>
            <a:pPr marL="0" indent="0" algn="l">
              <a:lnSpc>
                <a:spcPts val="3500"/>
              </a:lnSpc>
              <a:buNone/>
            </a:pPr>
            <a:endParaRPr lang="en-US" sz="4100" b="1" dirty="0">
              <a:solidFill>
                <a:srgbClr val="2E3C4E"/>
              </a:solidFill>
              <a:latin typeface="Barlow Bold" pitchFamily="34" charset="0"/>
            </a:endParaRPr>
          </a:p>
        </p:txBody>
      </p:sp>
      <p:sp>
        <p:nvSpPr>
          <p:cNvPr id="3" name="Text 1"/>
          <p:cNvSpPr/>
          <p:nvPr/>
        </p:nvSpPr>
        <p:spPr>
          <a:xfrm>
            <a:off x="479346" y="2387341"/>
            <a:ext cx="2162770" cy="270391"/>
          </a:xfrm>
          <a:prstGeom prst="rect">
            <a:avLst/>
          </a:prstGeom>
          <a:noFill/>
          <a:ln/>
        </p:spPr>
        <p:txBody>
          <a:bodyPr wrap="none" lIns="0" tIns="0" rIns="0" bIns="0" rtlCol="0" anchor="t"/>
          <a:lstStyle/>
          <a:p>
            <a:pPr marL="0" indent="0" algn="l">
              <a:lnSpc>
                <a:spcPts val="2100"/>
              </a:lnSpc>
              <a:buNone/>
            </a:pPr>
            <a:r>
              <a:rPr lang="en-US" sz="2000" b="1" dirty="0">
                <a:solidFill>
                  <a:srgbClr val="2E3C4E"/>
                </a:solidFill>
                <a:latin typeface="Barlow Bold" pitchFamily="34" charset="0"/>
                <a:ea typeface="Barlow Bold" pitchFamily="34" charset="-122"/>
                <a:cs typeface="Barlow Bold" pitchFamily="34" charset="-120"/>
              </a:rPr>
              <a:t>Explication</a:t>
            </a:r>
            <a:endParaRPr lang="en-US" sz="2000" dirty="0"/>
          </a:p>
        </p:txBody>
      </p:sp>
      <p:sp>
        <p:nvSpPr>
          <p:cNvPr id="4" name="Text 2"/>
          <p:cNvSpPr/>
          <p:nvPr/>
        </p:nvSpPr>
        <p:spPr>
          <a:xfrm>
            <a:off x="786976" y="2965950"/>
            <a:ext cx="7218240" cy="945673"/>
          </a:xfrm>
          <a:prstGeom prst="rect">
            <a:avLst/>
          </a:prstGeom>
          <a:noFill/>
          <a:ln/>
        </p:spPr>
        <p:txBody>
          <a:bodyPr wrap="square" lIns="0" tIns="0" rIns="0" bIns="0" rtlCol="0" anchor="t"/>
          <a:lstStyle/>
          <a:p>
            <a:pPr>
              <a:lnSpc>
                <a:spcPct val="120000"/>
              </a:lnSpc>
            </a:pPr>
            <a:r>
              <a:rPr lang="fr-FR" sz="1600" dirty="0">
                <a:solidFill>
                  <a:srgbClr val="384653"/>
                </a:solidFill>
                <a:latin typeface="Montserrat" pitchFamily="34" charset="0"/>
              </a:rPr>
              <a:t>Gérer et maintenir l’application en production, surveiller son bon fonctionnement et l’infrastructure.</a:t>
            </a:r>
            <a:endParaRPr lang="en-US" sz="1600" dirty="0">
              <a:solidFill>
                <a:srgbClr val="384653"/>
              </a:solidFill>
              <a:latin typeface="Montserrat" pitchFamily="34" charset="0"/>
            </a:endParaRPr>
          </a:p>
          <a:p>
            <a:pPr marL="0" indent="0" algn="l">
              <a:lnSpc>
                <a:spcPct val="120000"/>
              </a:lnSpc>
              <a:buNone/>
            </a:pPr>
            <a:endParaRPr lang="en-US" sz="1600" dirty="0"/>
          </a:p>
        </p:txBody>
      </p:sp>
      <p:sp>
        <p:nvSpPr>
          <p:cNvPr id="17" name="Rectangle 16">
            <a:extLst>
              <a:ext uri="{FF2B5EF4-FFF2-40B4-BE49-F238E27FC236}">
                <a16:creationId xmlns:a16="http://schemas.microsoft.com/office/drawing/2014/main" id="{DB07014A-DD5A-BB79-3F4A-D1610283303A}"/>
              </a:ext>
            </a:extLst>
          </p:cNvPr>
          <p:cNvSpPr/>
          <p:nvPr/>
        </p:nvSpPr>
        <p:spPr>
          <a:xfrm>
            <a:off x="12618720" y="7614458"/>
            <a:ext cx="2011680" cy="6151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98" name="Picture 2" descr="Deployment - Free seo and web icons">
            <a:extLst>
              <a:ext uri="{FF2B5EF4-FFF2-40B4-BE49-F238E27FC236}">
                <a16:creationId xmlns:a16="http://schemas.microsoft.com/office/drawing/2014/main" id="{C0719779-D2CA-BEE6-9BC7-0C555D5FFC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3752" y="2095310"/>
            <a:ext cx="4401965" cy="4401965"/>
          </a:xfrm>
          <a:prstGeom prst="rect">
            <a:avLst/>
          </a:prstGeom>
          <a:noFill/>
          <a:extLst>
            <a:ext uri="{909E8E84-426E-40DD-AFC4-6F175D3DCCD1}">
              <a14:hiddenFill xmlns:a14="http://schemas.microsoft.com/office/drawing/2010/main">
                <a:solidFill>
                  <a:srgbClr val="FFFFFF"/>
                </a:solidFill>
              </a14:hiddenFill>
            </a:ext>
          </a:extLst>
        </p:spPr>
      </p:pic>
      <p:sp>
        <p:nvSpPr>
          <p:cNvPr id="9" name="Text 7">
            <a:extLst>
              <a:ext uri="{FF2B5EF4-FFF2-40B4-BE49-F238E27FC236}">
                <a16:creationId xmlns:a16="http://schemas.microsoft.com/office/drawing/2014/main" id="{EA3C9770-1921-8CA2-5728-29AE69E52A41}"/>
              </a:ext>
            </a:extLst>
          </p:cNvPr>
          <p:cNvSpPr/>
          <p:nvPr/>
        </p:nvSpPr>
        <p:spPr>
          <a:xfrm>
            <a:off x="3314711" y="6206071"/>
            <a:ext cx="2162770" cy="270391"/>
          </a:xfrm>
          <a:prstGeom prst="rect">
            <a:avLst/>
          </a:prstGeom>
          <a:noFill/>
          <a:ln/>
        </p:spPr>
        <p:txBody>
          <a:bodyPr wrap="none" lIns="0" tIns="0" rIns="0" bIns="0" rtlCol="0" anchor="t"/>
          <a:lstStyle/>
          <a:p>
            <a:pPr marL="0" indent="0" algn="l">
              <a:lnSpc>
                <a:spcPts val="2100"/>
              </a:lnSpc>
              <a:buNone/>
            </a:pPr>
            <a:r>
              <a:rPr lang="en-US" sz="2000" b="1" dirty="0">
                <a:solidFill>
                  <a:srgbClr val="2E3C4E"/>
                </a:solidFill>
                <a:latin typeface="Barlow Bold" pitchFamily="34" charset="0"/>
                <a:ea typeface="Barlow Bold" pitchFamily="34" charset="-122"/>
                <a:cs typeface="Barlow Bold" pitchFamily="34" charset="-120"/>
              </a:rPr>
              <a:t>Exemple Réel</a:t>
            </a:r>
            <a:endParaRPr lang="en-US" sz="2000" dirty="0"/>
          </a:p>
        </p:txBody>
      </p:sp>
      <p:sp>
        <p:nvSpPr>
          <p:cNvPr id="12" name="Rectangle 11">
            <a:extLst>
              <a:ext uri="{FF2B5EF4-FFF2-40B4-BE49-F238E27FC236}">
                <a16:creationId xmlns:a16="http://schemas.microsoft.com/office/drawing/2014/main" id="{D9DDC949-65B2-C96E-B2AB-2B47CE937C80}"/>
              </a:ext>
            </a:extLst>
          </p:cNvPr>
          <p:cNvSpPr>
            <a:spLocks noChangeArrowheads="1"/>
          </p:cNvSpPr>
          <p:nvPr/>
        </p:nvSpPr>
        <p:spPr bwMode="auto">
          <a:xfrm>
            <a:off x="1267267" y="4562363"/>
            <a:ext cx="6974986" cy="1287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600" b="1" dirty="0">
                <a:solidFill>
                  <a:srgbClr val="384653"/>
                </a:solidFill>
                <a:latin typeface="Montserrat" pitchFamily="34" charset="0"/>
              </a:rPr>
              <a:t>Terraform</a:t>
            </a:r>
            <a:r>
              <a:rPr lang="en-US" altLang="en-US" dirty="0">
                <a:latin typeface="Arial" panose="020B0604020202020204" pitchFamily="34" charset="0"/>
              </a:rPr>
              <a:t> : </a:t>
            </a:r>
            <a:r>
              <a:rPr lang="en-US" altLang="en-US" sz="1600" dirty="0">
                <a:solidFill>
                  <a:srgbClr val="384653"/>
                </a:solidFill>
                <a:latin typeface="Montserrat" pitchFamily="34" charset="0"/>
              </a:rPr>
              <a:t>infrastructure as code (</a:t>
            </a:r>
            <a:r>
              <a:rPr lang="en-US" altLang="en-US" sz="1600" dirty="0" err="1">
                <a:solidFill>
                  <a:srgbClr val="384653"/>
                </a:solidFill>
                <a:latin typeface="Montserrat" pitchFamily="34" charset="0"/>
              </a:rPr>
              <a:t>provisionner</a:t>
            </a:r>
            <a:r>
              <a:rPr lang="en-US" altLang="en-US" sz="1600" dirty="0">
                <a:solidFill>
                  <a:srgbClr val="384653"/>
                </a:solidFill>
                <a:latin typeface="Montserrat" pitchFamily="34" charset="0"/>
              </a:rPr>
              <a:t> des </a:t>
            </a:r>
            <a:r>
              <a:rPr lang="en-US" altLang="en-US" sz="1600" dirty="0" err="1">
                <a:solidFill>
                  <a:srgbClr val="384653"/>
                </a:solidFill>
                <a:latin typeface="Montserrat" pitchFamily="34" charset="0"/>
              </a:rPr>
              <a:t>serveurs</a:t>
            </a:r>
            <a:r>
              <a:rPr lang="en-US" altLang="en-US" sz="1600" dirty="0">
                <a:solidFill>
                  <a:srgbClr val="384653"/>
                </a:solidFill>
                <a:latin typeface="Montserrat" pitchFamily="34" charset="0"/>
              </a:rPr>
              <a:t>).</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600" b="1" dirty="0">
                <a:solidFill>
                  <a:srgbClr val="384653"/>
                </a:solidFill>
                <a:latin typeface="Montserrat" pitchFamily="34" charset="0"/>
              </a:rPr>
              <a:t>AWS, Azure, GCP </a:t>
            </a:r>
            <a:r>
              <a:rPr lang="en-US" altLang="en-US" dirty="0">
                <a:latin typeface="Arial" panose="020B0604020202020204" pitchFamily="34" charset="0"/>
              </a:rPr>
              <a:t>: </a:t>
            </a:r>
            <a:r>
              <a:rPr lang="en-US" altLang="en-US" sz="1600" dirty="0">
                <a:solidFill>
                  <a:srgbClr val="384653"/>
                </a:solidFill>
                <a:latin typeface="Montserrat" pitchFamily="34" charset="0"/>
              </a:rPr>
              <a:t>cloud providers.</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600" b="1" dirty="0">
                <a:solidFill>
                  <a:srgbClr val="384653"/>
                </a:solidFill>
                <a:latin typeface="Montserrat" pitchFamily="34" charset="0"/>
              </a:rPr>
              <a:t>Kubernetes, OpenShift </a:t>
            </a:r>
            <a:r>
              <a:rPr lang="en-US" altLang="en-US" dirty="0">
                <a:latin typeface="Arial" panose="020B0604020202020204" pitchFamily="34" charset="0"/>
              </a:rPr>
              <a:t>: </a:t>
            </a:r>
            <a:r>
              <a:rPr lang="en-US" altLang="en-US" sz="1600" dirty="0">
                <a:solidFill>
                  <a:srgbClr val="384653"/>
                </a:solidFill>
                <a:latin typeface="Montserrat" pitchFamily="34" charset="0"/>
              </a:rPr>
              <a:t>orchestration et gestion des services.</a:t>
            </a:r>
          </a:p>
        </p:txBody>
      </p:sp>
      <p:sp>
        <p:nvSpPr>
          <p:cNvPr id="13" name="TextBox 12">
            <a:extLst>
              <a:ext uri="{FF2B5EF4-FFF2-40B4-BE49-F238E27FC236}">
                <a16:creationId xmlns:a16="http://schemas.microsoft.com/office/drawing/2014/main" id="{FBE5EEB6-CFD0-9898-BBDD-B31A67CC45C8}"/>
              </a:ext>
            </a:extLst>
          </p:cNvPr>
          <p:cNvSpPr txBox="1"/>
          <p:nvPr/>
        </p:nvSpPr>
        <p:spPr>
          <a:xfrm>
            <a:off x="1166151" y="6888972"/>
            <a:ext cx="9104128" cy="584775"/>
          </a:xfrm>
          <a:prstGeom prst="rect">
            <a:avLst/>
          </a:prstGeom>
          <a:noFill/>
        </p:spPr>
        <p:txBody>
          <a:bodyPr wrap="square">
            <a:spAutoFit/>
          </a:bodyPr>
          <a:lstStyle/>
          <a:p>
            <a:r>
              <a:rPr lang="fr-FR" sz="1600" dirty="0">
                <a:solidFill>
                  <a:srgbClr val="384653"/>
                </a:solidFill>
                <a:latin typeface="Montserrat" pitchFamily="34" charset="0"/>
              </a:rPr>
              <a:t>L’équipe utilise </a:t>
            </a:r>
            <a:r>
              <a:rPr lang="fr-FR" sz="1600" b="1" dirty="0" err="1">
                <a:solidFill>
                  <a:srgbClr val="384653"/>
                </a:solidFill>
                <a:latin typeface="Montserrat" pitchFamily="34" charset="0"/>
              </a:rPr>
              <a:t>Terraform</a:t>
            </a:r>
            <a:r>
              <a:rPr lang="fr-FR" sz="1600" dirty="0">
                <a:solidFill>
                  <a:srgbClr val="384653"/>
                </a:solidFill>
                <a:latin typeface="Montserrat" pitchFamily="34" charset="0"/>
              </a:rPr>
              <a:t> pour créer automatiquement une base de données RDS (</a:t>
            </a:r>
            <a:r>
              <a:rPr lang="fr-FR" sz="1600" b="1" dirty="0">
                <a:solidFill>
                  <a:srgbClr val="384653"/>
                </a:solidFill>
                <a:latin typeface="Montserrat" pitchFamily="34" charset="0"/>
              </a:rPr>
              <a:t>AWS</a:t>
            </a:r>
            <a:r>
              <a:rPr lang="fr-FR" sz="1600" dirty="0">
                <a:solidFill>
                  <a:srgbClr val="384653"/>
                </a:solidFill>
                <a:latin typeface="Montserrat" pitchFamily="34" charset="0"/>
              </a:rPr>
              <a:t>) et des serveurs EC2 pour héberger l’application.</a:t>
            </a:r>
          </a:p>
        </p:txBody>
      </p:sp>
      <p:sp>
        <p:nvSpPr>
          <p:cNvPr id="18" name="Text 3">
            <a:extLst>
              <a:ext uri="{FF2B5EF4-FFF2-40B4-BE49-F238E27FC236}">
                <a16:creationId xmlns:a16="http://schemas.microsoft.com/office/drawing/2014/main" id="{74D1F9AD-D4F9-F9A5-EDEA-EFF5C5C2C872}"/>
              </a:ext>
            </a:extLst>
          </p:cNvPr>
          <p:cNvSpPr/>
          <p:nvPr/>
        </p:nvSpPr>
        <p:spPr>
          <a:xfrm>
            <a:off x="479346" y="4025902"/>
            <a:ext cx="2162770" cy="270391"/>
          </a:xfrm>
          <a:prstGeom prst="rect">
            <a:avLst/>
          </a:prstGeom>
          <a:noFill/>
          <a:ln/>
        </p:spPr>
        <p:txBody>
          <a:bodyPr wrap="none" lIns="0" tIns="0" rIns="0" bIns="0" rtlCol="0" anchor="t"/>
          <a:lstStyle/>
          <a:p>
            <a:pPr marL="0" indent="0" algn="l">
              <a:lnSpc>
                <a:spcPts val="2100"/>
              </a:lnSpc>
              <a:buNone/>
            </a:pPr>
            <a:r>
              <a:rPr lang="en-US" sz="2000" b="1" dirty="0">
                <a:solidFill>
                  <a:srgbClr val="2E3C4E"/>
                </a:solidFill>
                <a:latin typeface="Barlow Bold" pitchFamily="34" charset="0"/>
                <a:ea typeface="Barlow Bold" pitchFamily="34" charset="-122"/>
                <a:cs typeface="Barlow Bold" pitchFamily="34" charset="-120"/>
              </a:rPr>
              <a:t>Outils Clés</a:t>
            </a:r>
            <a:endParaRPr lang="en-US" sz="2000" dirty="0"/>
          </a:p>
        </p:txBody>
      </p:sp>
    </p:spTree>
    <p:extLst>
      <p:ext uri="{BB962C8B-B14F-4D97-AF65-F5344CB8AC3E}">
        <p14:creationId xmlns:p14="http://schemas.microsoft.com/office/powerpoint/2010/main" val="2293642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79346" y="376595"/>
            <a:ext cx="8764406" cy="642576"/>
          </a:xfrm>
          <a:prstGeom prst="rect">
            <a:avLst/>
          </a:prstGeom>
          <a:noFill/>
          <a:ln/>
        </p:spPr>
        <p:txBody>
          <a:bodyPr wrap="none" lIns="0" tIns="0" rIns="0" bIns="0" rtlCol="0" anchor="t"/>
          <a:lstStyle/>
          <a:p>
            <a:r>
              <a:rPr lang="en-US" sz="4100" b="1" dirty="0">
                <a:solidFill>
                  <a:srgbClr val="2E3C4E"/>
                </a:solidFill>
                <a:latin typeface="Barlow Bold" pitchFamily="34" charset="0"/>
              </a:rPr>
              <a:t>7. Supervision et Feedback (Monitor)</a:t>
            </a:r>
          </a:p>
          <a:p>
            <a:pPr marL="0" indent="0" algn="l">
              <a:lnSpc>
                <a:spcPts val="3500"/>
              </a:lnSpc>
              <a:buNone/>
            </a:pPr>
            <a:endParaRPr lang="en-US" sz="4100" b="1" dirty="0">
              <a:solidFill>
                <a:srgbClr val="2E3C4E"/>
              </a:solidFill>
              <a:latin typeface="Barlow Bold" pitchFamily="34" charset="0"/>
            </a:endParaRPr>
          </a:p>
        </p:txBody>
      </p:sp>
      <p:sp>
        <p:nvSpPr>
          <p:cNvPr id="3" name="Text 1"/>
          <p:cNvSpPr/>
          <p:nvPr/>
        </p:nvSpPr>
        <p:spPr>
          <a:xfrm>
            <a:off x="479346" y="2387341"/>
            <a:ext cx="2162770" cy="270391"/>
          </a:xfrm>
          <a:prstGeom prst="rect">
            <a:avLst/>
          </a:prstGeom>
          <a:noFill/>
          <a:ln/>
        </p:spPr>
        <p:txBody>
          <a:bodyPr wrap="none" lIns="0" tIns="0" rIns="0" bIns="0" rtlCol="0" anchor="t"/>
          <a:lstStyle/>
          <a:p>
            <a:pPr marL="0" indent="0" algn="l">
              <a:lnSpc>
                <a:spcPts val="2100"/>
              </a:lnSpc>
              <a:buNone/>
            </a:pPr>
            <a:r>
              <a:rPr lang="en-US" sz="2000" b="1" dirty="0">
                <a:solidFill>
                  <a:srgbClr val="2E3C4E"/>
                </a:solidFill>
                <a:latin typeface="Barlow Bold" pitchFamily="34" charset="0"/>
                <a:ea typeface="Barlow Bold" pitchFamily="34" charset="-122"/>
                <a:cs typeface="Barlow Bold" pitchFamily="34" charset="-120"/>
              </a:rPr>
              <a:t>Explication</a:t>
            </a:r>
            <a:endParaRPr lang="en-US" sz="2000" dirty="0"/>
          </a:p>
        </p:txBody>
      </p:sp>
      <p:sp>
        <p:nvSpPr>
          <p:cNvPr id="4" name="Text 2"/>
          <p:cNvSpPr/>
          <p:nvPr/>
        </p:nvSpPr>
        <p:spPr>
          <a:xfrm>
            <a:off x="786976" y="2965950"/>
            <a:ext cx="7218240" cy="945673"/>
          </a:xfrm>
          <a:prstGeom prst="rect">
            <a:avLst/>
          </a:prstGeom>
          <a:noFill/>
          <a:ln/>
        </p:spPr>
        <p:txBody>
          <a:bodyPr wrap="square" lIns="0" tIns="0" rIns="0" bIns="0" rtlCol="0" anchor="t"/>
          <a:lstStyle/>
          <a:p>
            <a:pPr>
              <a:lnSpc>
                <a:spcPct val="120000"/>
              </a:lnSpc>
            </a:pPr>
            <a:endParaRPr lang="en-US" sz="1600" dirty="0">
              <a:solidFill>
                <a:srgbClr val="384653"/>
              </a:solidFill>
              <a:latin typeface="Montserrat" pitchFamily="34" charset="0"/>
            </a:endParaRPr>
          </a:p>
          <a:p>
            <a:pPr marL="0" indent="0" algn="l">
              <a:lnSpc>
                <a:spcPct val="120000"/>
              </a:lnSpc>
              <a:buNone/>
            </a:pPr>
            <a:endParaRPr lang="en-US" sz="1600" dirty="0"/>
          </a:p>
        </p:txBody>
      </p:sp>
      <p:sp>
        <p:nvSpPr>
          <p:cNvPr id="17" name="Rectangle 16">
            <a:extLst>
              <a:ext uri="{FF2B5EF4-FFF2-40B4-BE49-F238E27FC236}">
                <a16:creationId xmlns:a16="http://schemas.microsoft.com/office/drawing/2014/main" id="{DB07014A-DD5A-BB79-3F4A-D1610283303A}"/>
              </a:ext>
            </a:extLst>
          </p:cNvPr>
          <p:cNvSpPr/>
          <p:nvPr/>
        </p:nvSpPr>
        <p:spPr>
          <a:xfrm>
            <a:off x="12618720" y="7614458"/>
            <a:ext cx="2011680" cy="6151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98" name="Picture 2" descr="Deployment - Free seo and web icons">
            <a:extLst>
              <a:ext uri="{FF2B5EF4-FFF2-40B4-BE49-F238E27FC236}">
                <a16:creationId xmlns:a16="http://schemas.microsoft.com/office/drawing/2014/main" id="{C0719779-D2CA-BEE6-9BC7-0C555D5FFC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3752" y="2095310"/>
            <a:ext cx="4401965" cy="4401965"/>
          </a:xfrm>
          <a:prstGeom prst="rect">
            <a:avLst/>
          </a:prstGeom>
          <a:noFill/>
          <a:extLst>
            <a:ext uri="{909E8E84-426E-40DD-AFC4-6F175D3DCCD1}">
              <a14:hiddenFill xmlns:a14="http://schemas.microsoft.com/office/drawing/2010/main">
                <a:solidFill>
                  <a:srgbClr val="FFFFFF"/>
                </a:solidFill>
              </a14:hiddenFill>
            </a:ext>
          </a:extLst>
        </p:spPr>
      </p:pic>
      <p:sp>
        <p:nvSpPr>
          <p:cNvPr id="18" name="Text 3">
            <a:extLst>
              <a:ext uri="{FF2B5EF4-FFF2-40B4-BE49-F238E27FC236}">
                <a16:creationId xmlns:a16="http://schemas.microsoft.com/office/drawing/2014/main" id="{74D1F9AD-D4F9-F9A5-EDEA-EFF5C5C2C872}"/>
              </a:ext>
            </a:extLst>
          </p:cNvPr>
          <p:cNvSpPr/>
          <p:nvPr/>
        </p:nvSpPr>
        <p:spPr>
          <a:xfrm>
            <a:off x="479346" y="4025902"/>
            <a:ext cx="2162770" cy="270391"/>
          </a:xfrm>
          <a:prstGeom prst="rect">
            <a:avLst/>
          </a:prstGeom>
          <a:noFill/>
          <a:ln/>
        </p:spPr>
        <p:txBody>
          <a:bodyPr wrap="none" lIns="0" tIns="0" rIns="0" bIns="0" rtlCol="0" anchor="t"/>
          <a:lstStyle/>
          <a:p>
            <a:pPr marL="0" indent="0" algn="l">
              <a:lnSpc>
                <a:spcPts val="2100"/>
              </a:lnSpc>
              <a:buNone/>
            </a:pPr>
            <a:r>
              <a:rPr lang="en-US" sz="2000" b="1" dirty="0">
                <a:solidFill>
                  <a:srgbClr val="2E3C4E"/>
                </a:solidFill>
                <a:latin typeface="Barlow Bold" pitchFamily="34" charset="0"/>
                <a:ea typeface="Barlow Bold" pitchFamily="34" charset="-122"/>
                <a:cs typeface="Barlow Bold" pitchFamily="34" charset="-120"/>
              </a:rPr>
              <a:t>Outils Clés</a:t>
            </a:r>
            <a:endParaRPr lang="en-US" sz="2000" dirty="0"/>
          </a:p>
        </p:txBody>
      </p:sp>
      <p:sp>
        <p:nvSpPr>
          <p:cNvPr id="5" name="TextBox 4">
            <a:extLst>
              <a:ext uri="{FF2B5EF4-FFF2-40B4-BE49-F238E27FC236}">
                <a16:creationId xmlns:a16="http://schemas.microsoft.com/office/drawing/2014/main" id="{6EF1010E-308B-1C46-A6AF-EC80B8D6A213}"/>
              </a:ext>
            </a:extLst>
          </p:cNvPr>
          <p:cNvSpPr txBox="1"/>
          <p:nvPr/>
        </p:nvSpPr>
        <p:spPr>
          <a:xfrm>
            <a:off x="479346" y="2818885"/>
            <a:ext cx="8625464" cy="789319"/>
          </a:xfrm>
          <a:prstGeom prst="rect">
            <a:avLst/>
          </a:prstGeom>
          <a:noFill/>
        </p:spPr>
        <p:txBody>
          <a:bodyPr wrap="square" rtlCol="0">
            <a:spAutoFit/>
          </a:bodyPr>
          <a:lstStyle/>
          <a:p>
            <a:pPr marL="342900" indent="-342900" defTabSz="1097280" eaLnBrk="0" fontAlgn="base" hangingPunct="0">
              <a:lnSpc>
                <a:spcPct val="150000"/>
              </a:lnSpc>
              <a:spcBef>
                <a:spcPct val="0"/>
              </a:spcBef>
              <a:spcAft>
                <a:spcPct val="0"/>
              </a:spcAft>
              <a:buFont typeface="Arial" panose="020B0604020202020204" pitchFamily="34" charset="0"/>
              <a:buChar char="•"/>
            </a:pPr>
            <a:r>
              <a:rPr lang="fr-FR" sz="1600" dirty="0">
                <a:solidFill>
                  <a:srgbClr val="384653"/>
                </a:solidFill>
                <a:latin typeface="Montserrat" pitchFamily="34" charset="0"/>
              </a:rPr>
              <a:t>Surveiller la santé de l’application, collecter les logs, analyser les performances et améliorer en continu.</a:t>
            </a:r>
            <a:endParaRPr lang="en-US" sz="1600" dirty="0">
              <a:solidFill>
                <a:srgbClr val="384653"/>
              </a:solidFill>
              <a:latin typeface="Montserrat" pitchFamily="34" charset="0"/>
            </a:endParaRPr>
          </a:p>
        </p:txBody>
      </p:sp>
      <p:sp>
        <p:nvSpPr>
          <p:cNvPr id="6" name="Rectangle 1">
            <a:extLst>
              <a:ext uri="{FF2B5EF4-FFF2-40B4-BE49-F238E27FC236}">
                <a16:creationId xmlns:a16="http://schemas.microsoft.com/office/drawing/2014/main" id="{C779ED20-07BB-38F6-FFC3-DCCBFBEB3138}"/>
              </a:ext>
            </a:extLst>
          </p:cNvPr>
          <p:cNvSpPr>
            <a:spLocks noChangeArrowheads="1"/>
          </p:cNvSpPr>
          <p:nvPr/>
        </p:nvSpPr>
        <p:spPr bwMode="auto">
          <a:xfrm>
            <a:off x="786976" y="4571259"/>
            <a:ext cx="8730339" cy="2043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marL="342900" indent="-342900" defTabSz="1097280" eaLnBrk="0" fontAlgn="base" hangingPunct="0">
              <a:lnSpc>
                <a:spcPct val="150000"/>
              </a:lnSpc>
              <a:spcBef>
                <a:spcPct val="0"/>
              </a:spcBef>
              <a:spcAft>
                <a:spcPct val="0"/>
              </a:spcAft>
              <a:buFont typeface="Arial" panose="020B0604020202020204" pitchFamily="34" charset="0"/>
              <a:buChar char="•"/>
            </a:pPr>
            <a:r>
              <a:rPr lang="en-US" altLang="en-US" sz="1600" b="1" dirty="0">
                <a:solidFill>
                  <a:srgbClr val="384653"/>
                </a:solidFill>
                <a:latin typeface="Montserrat" pitchFamily="34" charset="0"/>
              </a:rPr>
              <a:t>Prometheus + Grafana </a:t>
            </a:r>
            <a:r>
              <a:rPr lang="en-US" altLang="en-US" sz="2160" dirty="0">
                <a:latin typeface="Arial" panose="020B0604020202020204" pitchFamily="34" charset="0"/>
              </a:rPr>
              <a:t>: </a:t>
            </a:r>
            <a:r>
              <a:rPr lang="en-US" altLang="en-US" sz="1600" dirty="0">
                <a:solidFill>
                  <a:srgbClr val="384653"/>
                </a:solidFill>
                <a:latin typeface="Montserrat" pitchFamily="34" charset="0"/>
              </a:rPr>
              <a:t>monitoring et tableaux de bord</a:t>
            </a:r>
            <a:r>
              <a:rPr lang="en-US" altLang="en-US" sz="2160" dirty="0">
                <a:latin typeface="Arial" panose="020B0604020202020204" pitchFamily="34" charset="0"/>
              </a:rPr>
              <a:t>.</a:t>
            </a:r>
          </a:p>
          <a:p>
            <a:pPr marL="342900" indent="-342900" defTabSz="1097280" eaLnBrk="0" fontAlgn="base" hangingPunct="0">
              <a:lnSpc>
                <a:spcPct val="150000"/>
              </a:lnSpc>
              <a:spcBef>
                <a:spcPct val="0"/>
              </a:spcBef>
              <a:spcAft>
                <a:spcPct val="0"/>
              </a:spcAft>
              <a:buFont typeface="Arial" panose="020B0604020202020204" pitchFamily="34" charset="0"/>
              <a:buChar char="•"/>
            </a:pPr>
            <a:r>
              <a:rPr lang="en-US" altLang="en-US" sz="1600" b="1" dirty="0">
                <a:solidFill>
                  <a:srgbClr val="384653"/>
                </a:solidFill>
                <a:latin typeface="Montserrat" pitchFamily="34" charset="0"/>
              </a:rPr>
              <a:t>ELK Stack (Elasticsearch, Logstash, Kibana) </a:t>
            </a:r>
            <a:r>
              <a:rPr lang="en-US" altLang="en-US" sz="2160" dirty="0">
                <a:latin typeface="Arial" panose="020B0604020202020204" pitchFamily="34" charset="0"/>
              </a:rPr>
              <a:t>: </a:t>
            </a:r>
            <a:r>
              <a:rPr lang="en-US" altLang="en-US" sz="1600" dirty="0">
                <a:solidFill>
                  <a:srgbClr val="384653"/>
                </a:solidFill>
                <a:latin typeface="Montserrat" pitchFamily="34" charset="0"/>
              </a:rPr>
              <a:t>gestion et </a:t>
            </a:r>
            <a:r>
              <a:rPr lang="en-US" altLang="en-US" sz="1600" dirty="0" err="1">
                <a:solidFill>
                  <a:srgbClr val="384653"/>
                </a:solidFill>
                <a:latin typeface="Montserrat" pitchFamily="34" charset="0"/>
              </a:rPr>
              <a:t>visualisation</a:t>
            </a:r>
            <a:r>
              <a:rPr lang="en-US" altLang="en-US" sz="1600" dirty="0">
                <a:solidFill>
                  <a:srgbClr val="384653"/>
                </a:solidFill>
                <a:latin typeface="Montserrat" pitchFamily="34" charset="0"/>
              </a:rPr>
              <a:t> des logs.</a:t>
            </a:r>
          </a:p>
          <a:p>
            <a:pPr marL="342900" indent="-342900" defTabSz="1097280" eaLnBrk="0" fontAlgn="base" hangingPunct="0">
              <a:lnSpc>
                <a:spcPct val="150000"/>
              </a:lnSpc>
              <a:spcBef>
                <a:spcPct val="0"/>
              </a:spcBef>
              <a:spcAft>
                <a:spcPct val="0"/>
              </a:spcAft>
              <a:buFont typeface="Arial" panose="020B0604020202020204" pitchFamily="34" charset="0"/>
              <a:buChar char="•"/>
            </a:pPr>
            <a:r>
              <a:rPr lang="en-US" altLang="en-US" sz="1600" b="1" dirty="0">
                <a:solidFill>
                  <a:srgbClr val="384653"/>
                </a:solidFill>
                <a:latin typeface="Montserrat" pitchFamily="34" charset="0"/>
              </a:rPr>
              <a:t>Datadog, New Relic </a:t>
            </a:r>
            <a:r>
              <a:rPr lang="en-US" altLang="en-US" sz="2160" dirty="0">
                <a:latin typeface="Arial" panose="020B0604020202020204" pitchFamily="34" charset="0"/>
              </a:rPr>
              <a:t>: </a:t>
            </a:r>
            <a:r>
              <a:rPr lang="en-US" altLang="en-US" sz="1600" dirty="0">
                <a:solidFill>
                  <a:srgbClr val="384653"/>
                </a:solidFill>
                <a:latin typeface="Montserrat" pitchFamily="34" charset="0"/>
              </a:rPr>
              <a:t>APM (Application Performance Monitoring).</a:t>
            </a:r>
          </a:p>
          <a:p>
            <a:pPr marL="342900" indent="-342900" defTabSz="1097280" eaLnBrk="0" fontAlgn="base" hangingPunct="0">
              <a:lnSpc>
                <a:spcPct val="150000"/>
              </a:lnSpc>
              <a:spcBef>
                <a:spcPct val="0"/>
              </a:spcBef>
              <a:spcAft>
                <a:spcPct val="0"/>
              </a:spcAft>
              <a:buFont typeface="Arial" panose="020B0604020202020204" pitchFamily="34" charset="0"/>
              <a:buChar char="•"/>
            </a:pPr>
            <a:endParaRPr lang="en-US" altLang="en-US" sz="2160" dirty="0">
              <a:latin typeface="Arial" panose="020B0604020202020204" pitchFamily="34" charset="0"/>
            </a:endParaRPr>
          </a:p>
        </p:txBody>
      </p:sp>
      <p:sp>
        <p:nvSpPr>
          <p:cNvPr id="7" name="TextBox 6">
            <a:extLst>
              <a:ext uri="{FF2B5EF4-FFF2-40B4-BE49-F238E27FC236}">
                <a16:creationId xmlns:a16="http://schemas.microsoft.com/office/drawing/2014/main" id="{FC39490E-94F1-BE26-2F2E-075D72BEAA95}"/>
              </a:ext>
            </a:extLst>
          </p:cNvPr>
          <p:cNvSpPr txBox="1"/>
          <p:nvPr/>
        </p:nvSpPr>
        <p:spPr>
          <a:xfrm>
            <a:off x="1393629" y="6658428"/>
            <a:ext cx="9804801" cy="584775"/>
          </a:xfrm>
          <a:prstGeom prst="rect">
            <a:avLst/>
          </a:prstGeom>
          <a:noFill/>
        </p:spPr>
        <p:txBody>
          <a:bodyPr wrap="square">
            <a:spAutoFit/>
          </a:bodyPr>
          <a:lstStyle/>
          <a:p>
            <a:r>
              <a:rPr lang="fr-FR" sz="1600" dirty="0">
                <a:solidFill>
                  <a:srgbClr val="384653"/>
                </a:solidFill>
                <a:latin typeface="Montserrat" pitchFamily="34" charset="0"/>
              </a:rPr>
              <a:t>Si le site e-commerce a un pic de trafic, </a:t>
            </a:r>
            <a:r>
              <a:rPr lang="fr-FR" sz="1600" dirty="0" err="1">
                <a:solidFill>
                  <a:srgbClr val="384653"/>
                </a:solidFill>
                <a:latin typeface="Montserrat" pitchFamily="34" charset="0"/>
              </a:rPr>
              <a:t>Grafana</a:t>
            </a:r>
            <a:r>
              <a:rPr lang="fr-FR" sz="1600" dirty="0">
                <a:solidFill>
                  <a:srgbClr val="384653"/>
                </a:solidFill>
                <a:latin typeface="Montserrat" pitchFamily="34" charset="0"/>
              </a:rPr>
              <a:t> alerte l’équipe. Les logs de </a:t>
            </a:r>
            <a:r>
              <a:rPr lang="fr-FR" sz="1600" dirty="0" err="1">
                <a:solidFill>
                  <a:srgbClr val="384653"/>
                </a:solidFill>
                <a:latin typeface="Montserrat" pitchFamily="34" charset="0"/>
              </a:rPr>
              <a:t>Kibana</a:t>
            </a:r>
            <a:r>
              <a:rPr lang="fr-FR" sz="1600" dirty="0">
                <a:solidFill>
                  <a:srgbClr val="384653"/>
                </a:solidFill>
                <a:latin typeface="Montserrat" pitchFamily="34" charset="0"/>
              </a:rPr>
              <a:t> montrent que les requêtes SQL sont lentes, alors les développeurs optimisent la base de données.</a:t>
            </a:r>
            <a:endParaRPr lang="en-US" sz="1600" dirty="0">
              <a:solidFill>
                <a:srgbClr val="384653"/>
              </a:solidFill>
              <a:latin typeface="Montserrat" pitchFamily="34" charset="0"/>
            </a:endParaRPr>
          </a:p>
        </p:txBody>
      </p:sp>
      <p:sp>
        <p:nvSpPr>
          <p:cNvPr id="8" name="Text 7">
            <a:extLst>
              <a:ext uri="{FF2B5EF4-FFF2-40B4-BE49-F238E27FC236}">
                <a16:creationId xmlns:a16="http://schemas.microsoft.com/office/drawing/2014/main" id="{8B11B57A-831A-1A05-98B6-D1D4CFD16833}"/>
              </a:ext>
            </a:extLst>
          </p:cNvPr>
          <p:cNvSpPr/>
          <p:nvPr/>
        </p:nvSpPr>
        <p:spPr>
          <a:xfrm>
            <a:off x="3195894" y="6334038"/>
            <a:ext cx="2162770" cy="270391"/>
          </a:xfrm>
          <a:prstGeom prst="rect">
            <a:avLst/>
          </a:prstGeom>
          <a:noFill/>
          <a:ln/>
        </p:spPr>
        <p:txBody>
          <a:bodyPr wrap="none" lIns="0" tIns="0" rIns="0" bIns="0" rtlCol="0" anchor="t"/>
          <a:lstStyle/>
          <a:p>
            <a:pPr marL="0" indent="0" algn="l">
              <a:lnSpc>
                <a:spcPts val="2100"/>
              </a:lnSpc>
              <a:buNone/>
            </a:pPr>
            <a:r>
              <a:rPr lang="en-US" sz="2000" b="1" dirty="0">
                <a:solidFill>
                  <a:srgbClr val="2E3C4E"/>
                </a:solidFill>
                <a:latin typeface="Barlow Bold" pitchFamily="34" charset="0"/>
                <a:ea typeface="Barlow Bold" pitchFamily="34" charset="-122"/>
                <a:cs typeface="Barlow Bold" pitchFamily="34" charset="-120"/>
              </a:rPr>
              <a:t>Exemple Réel</a:t>
            </a:r>
            <a:endParaRPr lang="en-US" sz="2000" dirty="0"/>
          </a:p>
        </p:txBody>
      </p:sp>
    </p:spTree>
    <p:extLst>
      <p:ext uri="{BB962C8B-B14F-4D97-AF65-F5344CB8AC3E}">
        <p14:creationId xmlns:p14="http://schemas.microsoft.com/office/powerpoint/2010/main" val="745959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060A2-ECA4-BA6E-CBBF-A69B7543878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B1F2671-5901-71F1-5908-8FDE66D30B42}"/>
              </a:ext>
            </a:extLst>
          </p:cNvPr>
          <p:cNvSpPr txBox="1"/>
          <p:nvPr/>
        </p:nvSpPr>
        <p:spPr>
          <a:xfrm>
            <a:off x="2261062" y="2529750"/>
            <a:ext cx="9943748" cy="3170099"/>
          </a:xfrm>
          <a:prstGeom prst="rect">
            <a:avLst/>
          </a:prstGeom>
          <a:noFill/>
        </p:spPr>
        <p:txBody>
          <a:bodyPr wrap="none" rtlCol="0">
            <a:spAutoFit/>
          </a:bodyPr>
          <a:lstStyle/>
          <a:p>
            <a:pPr algn="ctr"/>
            <a:r>
              <a:rPr lang="fr-FR" sz="10000" dirty="0">
                <a:solidFill>
                  <a:schemeClr val="accent1">
                    <a:lumMod val="50000"/>
                  </a:schemeClr>
                </a:solidFill>
                <a:latin typeface="Barlow Bold" panose="00000800000000000000" pitchFamily="2" charset="0"/>
              </a:rPr>
              <a:t>MERCI DE VOTRE </a:t>
            </a:r>
          </a:p>
          <a:p>
            <a:pPr algn="ctr"/>
            <a:r>
              <a:rPr lang="fr-FR" sz="10000" dirty="0">
                <a:solidFill>
                  <a:schemeClr val="accent1">
                    <a:lumMod val="50000"/>
                  </a:schemeClr>
                </a:solidFill>
                <a:latin typeface="Barlow Bold" panose="00000800000000000000" pitchFamily="2" charset="0"/>
              </a:rPr>
              <a:t>ATTENTION</a:t>
            </a:r>
          </a:p>
        </p:txBody>
      </p:sp>
      <p:sp>
        <p:nvSpPr>
          <p:cNvPr id="4" name="Rectangle 3">
            <a:extLst>
              <a:ext uri="{FF2B5EF4-FFF2-40B4-BE49-F238E27FC236}">
                <a16:creationId xmlns:a16="http://schemas.microsoft.com/office/drawing/2014/main" id="{7F67709D-8E8F-3BAF-AF0A-CB4E1CC7C0CC}"/>
              </a:ext>
            </a:extLst>
          </p:cNvPr>
          <p:cNvSpPr/>
          <p:nvPr/>
        </p:nvSpPr>
        <p:spPr>
          <a:xfrm>
            <a:off x="12618720" y="7614458"/>
            <a:ext cx="2011680" cy="6151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20223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93987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E3C4E"/>
                </a:solidFill>
                <a:latin typeface="Barlow Bold" pitchFamily="34" charset="0"/>
                <a:ea typeface="Barlow Bold" pitchFamily="34" charset="-122"/>
                <a:cs typeface="Barlow Bold" pitchFamily="34" charset="-120"/>
              </a:rPr>
              <a:t>CHAPITRE 1</a:t>
            </a:r>
            <a:endParaRPr lang="en-US" sz="2200" dirty="0"/>
          </a:p>
        </p:txBody>
      </p:sp>
      <p:sp>
        <p:nvSpPr>
          <p:cNvPr id="3" name="Text 1"/>
          <p:cNvSpPr/>
          <p:nvPr/>
        </p:nvSpPr>
        <p:spPr>
          <a:xfrm>
            <a:off x="758309" y="1512689"/>
            <a:ext cx="13113782" cy="1425416"/>
          </a:xfrm>
          <a:prstGeom prst="rect">
            <a:avLst/>
          </a:prstGeom>
          <a:noFill/>
          <a:ln/>
        </p:spPr>
        <p:txBody>
          <a:bodyPr wrap="squar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De la Séparation à la Collaboration : L'Évolution DevOps</a:t>
            </a:r>
            <a:endParaRPr lang="en-US" sz="4450" dirty="0"/>
          </a:p>
        </p:txBody>
      </p:sp>
      <p:sp>
        <p:nvSpPr>
          <p:cNvPr id="4" name="Shape 2"/>
          <p:cNvSpPr/>
          <p:nvPr/>
        </p:nvSpPr>
        <p:spPr>
          <a:xfrm>
            <a:off x="758309" y="3587948"/>
            <a:ext cx="4226838" cy="3701772"/>
          </a:xfrm>
          <a:prstGeom prst="roundRect">
            <a:avLst>
              <a:gd name="adj" fmla="val 3952"/>
            </a:avLst>
          </a:prstGeom>
          <a:solidFill>
            <a:srgbClr val="FFFFFF"/>
          </a:solidFill>
          <a:ln/>
        </p:spPr>
        <p:txBody>
          <a:bodyPr/>
          <a:lstStyle/>
          <a:p>
            <a:endParaRPr lang="fr-FR"/>
          </a:p>
        </p:txBody>
      </p:sp>
      <p:pic>
        <p:nvPicPr>
          <p:cNvPr id="5" name="Image 0" descr="preencoded.png"/>
          <p:cNvPicPr>
            <a:picLocks noChangeAspect="1"/>
          </p:cNvPicPr>
          <p:nvPr/>
        </p:nvPicPr>
        <p:blipFill>
          <a:blip r:embed="rId3"/>
          <a:stretch>
            <a:fillRect/>
          </a:stretch>
        </p:blipFill>
        <p:spPr>
          <a:xfrm>
            <a:off x="758309" y="3479721"/>
            <a:ext cx="4226838" cy="400645"/>
          </a:xfrm>
          <a:prstGeom prst="rect">
            <a:avLst/>
          </a:prstGeom>
        </p:spPr>
      </p:pic>
      <p:pic>
        <p:nvPicPr>
          <p:cNvPr id="6" name="Image 1" descr="preencoded.png"/>
          <p:cNvPicPr>
            <a:picLocks noChangeAspect="1"/>
          </p:cNvPicPr>
          <p:nvPr/>
        </p:nvPicPr>
        <p:blipFill>
          <a:blip r:embed="rId4"/>
          <a:stretch>
            <a:fillRect/>
          </a:stretch>
        </p:blipFill>
        <p:spPr>
          <a:xfrm>
            <a:off x="2546687" y="3263027"/>
            <a:ext cx="649962" cy="649962"/>
          </a:xfrm>
          <a:prstGeom prst="rect">
            <a:avLst/>
          </a:prstGeom>
        </p:spPr>
      </p:pic>
      <p:sp>
        <p:nvSpPr>
          <p:cNvPr id="7" name="Text 3"/>
          <p:cNvSpPr/>
          <p:nvPr/>
        </p:nvSpPr>
        <p:spPr>
          <a:xfrm>
            <a:off x="2741712" y="3425547"/>
            <a:ext cx="259913" cy="324922"/>
          </a:xfrm>
          <a:prstGeom prst="rect">
            <a:avLst/>
          </a:prstGeom>
          <a:noFill/>
          <a:ln/>
        </p:spPr>
        <p:txBody>
          <a:bodyPr wrap="none" lIns="0" tIns="0" rIns="0" bIns="0" rtlCol="0" anchor="t"/>
          <a:lstStyle/>
          <a:p>
            <a:pPr marL="0" indent="0" algn="l">
              <a:lnSpc>
                <a:spcPts val="3250"/>
              </a:lnSpc>
              <a:buNone/>
            </a:pPr>
            <a:r>
              <a:rPr lang="en-US" sz="2000" b="1" dirty="0">
                <a:solidFill>
                  <a:srgbClr val="000000"/>
                </a:solidFill>
                <a:latin typeface="Barlow Bold" pitchFamily="34" charset="0"/>
                <a:ea typeface="Barlow Bold" pitchFamily="34" charset="-122"/>
                <a:cs typeface="Barlow Bold" pitchFamily="34" charset="-120"/>
              </a:rPr>
              <a:t>1</a:t>
            </a:r>
            <a:endParaRPr lang="en-US" sz="2000" dirty="0"/>
          </a:p>
        </p:txBody>
      </p:sp>
      <p:sp>
        <p:nvSpPr>
          <p:cNvPr id="8" name="Text 4"/>
          <p:cNvSpPr/>
          <p:nvPr/>
        </p:nvSpPr>
        <p:spPr>
          <a:xfrm>
            <a:off x="1005364" y="4129564"/>
            <a:ext cx="3109198"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Le Contexte Traditionnel</a:t>
            </a:r>
            <a:endParaRPr lang="en-US" sz="2200" dirty="0"/>
          </a:p>
        </p:txBody>
      </p:sp>
      <p:sp>
        <p:nvSpPr>
          <p:cNvPr id="9" name="Text 5"/>
          <p:cNvSpPr/>
          <p:nvPr/>
        </p:nvSpPr>
        <p:spPr>
          <a:xfrm>
            <a:off x="1005363" y="4615696"/>
            <a:ext cx="4165879" cy="2101215"/>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Historiquement, le développement logiciel était segmenté en deux départements distincts : </a:t>
            </a:r>
          </a:p>
          <a:p>
            <a:pPr marL="285750" indent="-285750" algn="l">
              <a:lnSpc>
                <a:spcPts val="2700"/>
              </a:lnSpc>
              <a:buFont typeface="Arial" panose="020B0604020202020204" pitchFamily="34" charset="0"/>
              <a:buChar char="•"/>
            </a:pPr>
            <a:r>
              <a:rPr lang="en-US" sz="1700" b="1" dirty="0">
                <a:solidFill>
                  <a:srgbClr val="384653"/>
                </a:solidFill>
                <a:latin typeface="Montserrat" pitchFamily="34" charset="0"/>
                <a:ea typeface="Montserrat" pitchFamily="34" charset="-122"/>
                <a:cs typeface="Montserrat" pitchFamily="34" charset="-120"/>
              </a:rPr>
              <a:t>le développement </a:t>
            </a:r>
            <a:r>
              <a:rPr lang="en-US" sz="1700" dirty="0">
                <a:solidFill>
                  <a:srgbClr val="384653"/>
                </a:solidFill>
                <a:latin typeface="Montserrat" pitchFamily="34" charset="0"/>
                <a:ea typeface="Montserrat" pitchFamily="34" charset="-122"/>
                <a:cs typeface="Montserrat" pitchFamily="34" charset="-120"/>
              </a:rPr>
              <a:t>(planification, conception, construction) et </a:t>
            </a:r>
          </a:p>
          <a:p>
            <a:pPr marL="285750" indent="-285750" algn="l">
              <a:lnSpc>
                <a:spcPts val="2700"/>
              </a:lnSpc>
              <a:buFont typeface="Arial" panose="020B0604020202020204" pitchFamily="34" charset="0"/>
              <a:buChar char="•"/>
            </a:pPr>
            <a:r>
              <a:rPr lang="en-US" sz="1700" b="1" dirty="0">
                <a:solidFill>
                  <a:srgbClr val="384653"/>
                </a:solidFill>
                <a:latin typeface="Montserrat" pitchFamily="34" charset="0"/>
                <a:ea typeface="Montserrat" pitchFamily="34" charset="-122"/>
                <a:cs typeface="Montserrat" pitchFamily="34" charset="-120"/>
              </a:rPr>
              <a:t>les opérations </a:t>
            </a:r>
            <a:r>
              <a:rPr lang="en-US" sz="1700" dirty="0">
                <a:solidFill>
                  <a:srgbClr val="384653"/>
                </a:solidFill>
                <a:latin typeface="Montserrat" pitchFamily="34" charset="0"/>
                <a:ea typeface="Montserrat" pitchFamily="34" charset="-122"/>
                <a:cs typeface="Montserrat" pitchFamily="34" charset="-120"/>
              </a:rPr>
              <a:t>(tests, déploiement).</a:t>
            </a:r>
            <a:endParaRPr lang="en-US" sz="1700" dirty="0"/>
          </a:p>
        </p:txBody>
      </p:sp>
      <p:sp>
        <p:nvSpPr>
          <p:cNvPr id="10" name="Shape 6"/>
          <p:cNvSpPr/>
          <p:nvPr/>
        </p:nvSpPr>
        <p:spPr>
          <a:xfrm>
            <a:off x="5201722" y="3587948"/>
            <a:ext cx="4226838" cy="3701772"/>
          </a:xfrm>
          <a:prstGeom prst="roundRect">
            <a:avLst>
              <a:gd name="adj" fmla="val 3952"/>
            </a:avLst>
          </a:prstGeom>
          <a:solidFill>
            <a:srgbClr val="FFFFFF"/>
          </a:solidFill>
          <a:ln/>
        </p:spPr>
        <p:txBody>
          <a:bodyPr/>
          <a:lstStyle/>
          <a:p>
            <a:endParaRPr lang="fr-FR"/>
          </a:p>
        </p:txBody>
      </p:sp>
      <p:pic>
        <p:nvPicPr>
          <p:cNvPr id="12" name="Image 3" descr="preencoded.png"/>
          <p:cNvPicPr>
            <a:picLocks noChangeAspect="1"/>
          </p:cNvPicPr>
          <p:nvPr/>
        </p:nvPicPr>
        <p:blipFill>
          <a:blip r:embed="rId4"/>
          <a:stretch>
            <a:fillRect/>
          </a:stretch>
        </p:blipFill>
        <p:spPr>
          <a:xfrm>
            <a:off x="6990100" y="3263027"/>
            <a:ext cx="649962" cy="649962"/>
          </a:xfrm>
          <a:prstGeom prst="rect">
            <a:avLst/>
          </a:prstGeom>
        </p:spPr>
      </p:pic>
      <p:grpSp>
        <p:nvGrpSpPr>
          <p:cNvPr id="27" name="Group 26">
            <a:extLst>
              <a:ext uri="{FF2B5EF4-FFF2-40B4-BE49-F238E27FC236}">
                <a16:creationId xmlns:a16="http://schemas.microsoft.com/office/drawing/2014/main" id="{FFF8D3B8-8391-155C-40D1-AC0B295EBEE6}"/>
              </a:ext>
            </a:extLst>
          </p:cNvPr>
          <p:cNvGrpSpPr/>
          <p:nvPr/>
        </p:nvGrpSpPr>
        <p:grpSpPr>
          <a:xfrm>
            <a:off x="5201722" y="3425547"/>
            <a:ext cx="4226838" cy="3972399"/>
            <a:chOff x="5201722" y="3425547"/>
            <a:chExt cx="4226838" cy="3972399"/>
          </a:xfrm>
        </p:grpSpPr>
        <p:grpSp>
          <p:nvGrpSpPr>
            <p:cNvPr id="25" name="Group 24">
              <a:extLst>
                <a:ext uri="{FF2B5EF4-FFF2-40B4-BE49-F238E27FC236}">
                  <a16:creationId xmlns:a16="http://schemas.microsoft.com/office/drawing/2014/main" id="{CA3D48FA-D5C1-BEFB-87D6-EEB54B3870A6}"/>
                </a:ext>
              </a:extLst>
            </p:cNvPr>
            <p:cNvGrpSpPr/>
            <p:nvPr/>
          </p:nvGrpSpPr>
          <p:grpSpPr>
            <a:xfrm>
              <a:off x="5201722" y="3425547"/>
              <a:ext cx="4226838" cy="454819"/>
              <a:chOff x="5201722" y="3425547"/>
              <a:chExt cx="4226838" cy="454819"/>
            </a:xfrm>
          </p:grpSpPr>
          <p:pic>
            <p:nvPicPr>
              <p:cNvPr id="11" name="Image 2" descr="preencoded.png"/>
              <p:cNvPicPr>
                <a:picLocks noChangeAspect="1"/>
              </p:cNvPicPr>
              <p:nvPr/>
            </p:nvPicPr>
            <p:blipFill>
              <a:blip r:embed="rId3"/>
              <a:stretch>
                <a:fillRect/>
              </a:stretch>
            </p:blipFill>
            <p:spPr>
              <a:xfrm>
                <a:off x="5201722" y="3479721"/>
                <a:ext cx="4226838" cy="400645"/>
              </a:xfrm>
              <a:prstGeom prst="rect">
                <a:avLst/>
              </a:prstGeom>
            </p:spPr>
          </p:pic>
          <p:sp>
            <p:nvSpPr>
              <p:cNvPr id="13" name="Text 7"/>
              <p:cNvSpPr/>
              <p:nvPr/>
            </p:nvSpPr>
            <p:spPr>
              <a:xfrm>
                <a:off x="7185124" y="3425547"/>
                <a:ext cx="259913" cy="324922"/>
              </a:xfrm>
              <a:prstGeom prst="rect">
                <a:avLst/>
              </a:prstGeom>
              <a:noFill/>
              <a:ln/>
            </p:spPr>
            <p:txBody>
              <a:bodyPr wrap="none" lIns="0" tIns="0" rIns="0" bIns="0" rtlCol="0" anchor="t"/>
              <a:lstStyle/>
              <a:p>
                <a:pPr marL="0" indent="0" algn="l">
                  <a:lnSpc>
                    <a:spcPts val="3250"/>
                  </a:lnSpc>
                  <a:buNone/>
                </a:pPr>
                <a:r>
                  <a:rPr lang="en-US" sz="2000" b="1" dirty="0">
                    <a:solidFill>
                      <a:srgbClr val="000000"/>
                    </a:solidFill>
                    <a:latin typeface="Barlow Bold" pitchFamily="34" charset="0"/>
                    <a:ea typeface="Barlow Bold" pitchFamily="34" charset="-122"/>
                    <a:cs typeface="Barlow Bold" pitchFamily="34" charset="-120"/>
                  </a:rPr>
                  <a:t>2</a:t>
                </a:r>
                <a:endParaRPr lang="en-US" sz="2000" dirty="0"/>
              </a:p>
            </p:txBody>
          </p:sp>
        </p:grpSp>
        <p:sp>
          <p:nvSpPr>
            <p:cNvPr id="14" name="Text 8"/>
            <p:cNvSpPr/>
            <p:nvPr/>
          </p:nvSpPr>
          <p:spPr>
            <a:xfrm>
              <a:off x="5448776" y="4129564"/>
              <a:ext cx="3266242"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Les Défis de la Séparation</a:t>
              </a:r>
              <a:endParaRPr lang="en-US" sz="2200" dirty="0"/>
            </a:p>
          </p:txBody>
        </p:sp>
        <p:sp>
          <p:nvSpPr>
            <p:cNvPr id="15" name="Text 9"/>
            <p:cNvSpPr/>
            <p:nvPr/>
          </p:nvSpPr>
          <p:spPr>
            <a:xfrm>
              <a:off x="5448776" y="4615695"/>
              <a:ext cx="3949304" cy="2782251"/>
            </a:xfrm>
            <a:prstGeom prst="rect">
              <a:avLst/>
            </a:prstGeom>
            <a:noFill/>
            <a:ln/>
          </p:spPr>
          <p:txBody>
            <a:bodyPr wrap="square" lIns="0" tIns="0" rIns="0" bIns="0" rtlCol="0" anchor="t"/>
            <a:lstStyle/>
            <a:p>
              <a:pPr marL="285750" indent="-285750" algn="l">
                <a:lnSpc>
                  <a:spcPts val="2700"/>
                </a:lnSpc>
                <a:buFont typeface="Arial" panose="020B0604020202020204" pitchFamily="34" charset="0"/>
                <a:buChar char="•"/>
              </a:pPr>
              <a:r>
                <a:rPr lang="en-US" sz="1700" dirty="0">
                  <a:solidFill>
                    <a:srgbClr val="384653"/>
                  </a:solidFill>
                  <a:latin typeface="Montserrat" pitchFamily="34" charset="0"/>
                  <a:ea typeface="Montserrat" pitchFamily="34" charset="-122"/>
                  <a:cs typeface="Montserrat" pitchFamily="34" charset="-120"/>
                </a:rPr>
                <a:t>Cette approche entraînait des </a:t>
              </a:r>
              <a:r>
                <a:rPr lang="en-US" sz="1700" b="1" dirty="0">
                  <a:solidFill>
                    <a:srgbClr val="384653"/>
                  </a:solidFill>
                  <a:latin typeface="Montserrat" pitchFamily="34" charset="0"/>
                  <a:ea typeface="Montserrat" pitchFamily="34" charset="-122"/>
                  <a:cs typeface="Montserrat" pitchFamily="34" charset="-120"/>
                </a:rPr>
                <a:t>retards significatifs</a:t>
              </a:r>
              <a:r>
                <a:rPr lang="en-US" sz="1700" dirty="0">
                  <a:solidFill>
                    <a:srgbClr val="384653"/>
                  </a:solidFill>
                  <a:latin typeface="Montserrat" pitchFamily="34" charset="0"/>
                  <a:ea typeface="Montserrat" pitchFamily="34" charset="-122"/>
                  <a:cs typeface="Montserrat" pitchFamily="34" charset="-120"/>
                </a:rPr>
                <a:t>, avec des </a:t>
              </a:r>
              <a:r>
                <a:rPr lang="en-US" sz="1700" b="1" dirty="0">
                  <a:solidFill>
                    <a:srgbClr val="384653"/>
                  </a:solidFill>
                  <a:latin typeface="Montserrat" pitchFamily="34" charset="0"/>
                  <a:ea typeface="Montserrat" pitchFamily="34" charset="-122"/>
                  <a:cs typeface="Montserrat" pitchFamily="34" charset="-120"/>
                </a:rPr>
                <a:t>délais de livraison </a:t>
              </a:r>
              <a:r>
                <a:rPr lang="en-US" sz="1700" dirty="0">
                  <a:solidFill>
                    <a:srgbClr val="384653"/>
                  </a:solidFill>
                  <a:latin typeface="Montserrat" pitchFamily="34" charset="0"/>
                  <a:ea typeface="Montserrat" pitchFamily="34" charset="-122"/>
                  <a:cs typeface="Montserrat" pitchFamily="34" charset="-120"/>
                </a:rPr>
                <a:t>s'étendant sur des semaines, voire des mois. </a:t>
              </a:r>
            </a:p>
            <a:p>
              <a:pPr marL="285750" indent="-285750" algn="l">
                <a:lnSpc>
                  <a:spcPts val="2700"/>
                </a:lnSpc>
                <a:buFont typeface="Arial" panose="020B0604020202020204" pitchFamily="34" charset="0"/>
                <a:buChar char="•"/>
              </a:pPr>
              <a:r>
                <a:rPr lang="en-US" sz="1700" dirty="0">
                  <a:solidFill>
                    <a:srgbClr val="384653"/>
                  </a:solidFill>
                  <a:latin typeface="Montserrat" pitchFamily="34" charset="0"/>
                  <a:ea typeface="Montserrat" pitchFamily="34" charset="-122"/>
                  <a:cs typeface="Montserrat" pitchFamily="34" charset="-120"/>
                </a:rPr>
                <a:t>Les développeurs passaient souvent à de nouveaux projets avant même la stabilisation des précédents.</a:t>
              </a:r>
              <a:endParaRPr lang="en-US" sz="1700" dirty="0"/>
            </a:p>
          </p:txBody>
        </p:sp>
      </p:grpSp>
      <p:sp>
        <p:nvSpPr>
          <p:cNvPr id="16" name="Shape 10"/>
          <p:cNvSpPr/>
          <p:nvPr/>
        </p:nvSpPr>
        <p:spPr>
          <a:xfrm>
            <a:off x="9645134" y="3587948"/>
            <a:ext cx="4226957" cy="3701772"/>
          </a:xfrm>
          <a:prstGeom prst="roundRect">
            <a:avLst>
              <a:gd name="adj" fmla="val 3952"/>
            </a:avLst>
          </a:prstGeom>
          <a:solidFill>
            <a:srgbClr val="FFFFFF"/>
          </a:solidFill>
          <a:ln/>
        </p:spPr>
        <p:txBody>
          <a:bodyPr/>
          <a:lstStyle/>
          <a:p>
            <a:endParaRPr lang="fr-FR"/>
          </a:p>
        </p:txBody>
      </p:sp>
      <p:pic>
        <p:nvPicPr>
          <p:cNvPr id="18" name="Image 5" descr="preencoded.png"/>
          <p:cNvPicPr>
            <a:picLocks noChangeAspect="1"/>
          </p:cNvPicPr>
          <p:nvPr/>
        </p:nvPicPr>
        <p:blipFill>
          <a:blip r:embed="rId4"/>
          <a:stretch>
            <a:fillRect/>
          </a:stretch>
        </p:blipFill>
        <p:spPr>
          <a:xfrm>
            <a:off x="11433631" y="3263027"/>
            <a:ext cx="649962" cy="649962"/>
          </a:xfrm>
          <a:prstGeom prst="rect">
            <a:avLst/>
          </a:prstGeom>
        </p:spPr>
      </p:pic>
      <p:grpSp>
        <p:nvGrpSpPr>
          <p:cNvPr id="28" name="Group 27">
            <a:extLst>
              <a:ext uri="{FF2B5EF4-FFF2-40B4-BE49-F238E27FC236}">
                <a16:creationId xmlns:a16="http://schemas.microsoft.com/office/drawing/2014/main" id="{5C1FD661-58E8-486D-6BC7-E3A8872F9520}"/>
              </a:ext>
            </a:extLst>
          </p:cNvPr>
          <p:cNvGrpSpPr/>
          <p:nvPr/>
        </p:nvGrpSpPr>
        <p:grpSpPr>
          <a:xfrm>
            <a:off x="9645134" y="3425547"/>
            <a:ext cx="4226957" cy="3270409"/>
            <a:chOff x="9645134" y="3425547"/>
            <a:chExt cx="4226957" cy="3270409"/>
          </a:xfrm>
        </p:grpSpPr>
        <p:grpSp>
          <p:nvGrpSpPr>
            <p:cNvPr id="26" name="Group 25">
              <a:extLst>
                <a:ext uri="{FF2B5EF4-FFF2-40B4-BE49-F238E27FC236}">
                  <a16:creationId xmlns:a16="http://schemas.microsoft.com/office/drawing/2014/main" id="{1E9AC778-7853-F9A5-DF5B-EBB3B633AF4F}"/>
                </a:ext>
              </a:extLst>
            </p:cNvPr>
            <p:cNvGrpSpPr/>
            <p:nvPr/>
          </p:nvGrpSpPr>
          <p:grpSpPr>
            <a:xfrm>
              <a:off x="9645134" y="3425547"/>
              <a:ext cx="4226957" cy="454819"/>
              <a:chOff x="9645134" y="3425547"/>
              <a:chExt cx="4226957" cy="454819"/>
            </a:xfrm>
          </p:grpSpPr>
          <p:pic>
            <p:nvPicPr>
              <p:cNvPr id="17" name="Image 4" descr="preencoded.png"/>
              <p:cNvPicPr>
                <a:picLocks noChangeAspect="1"/>
              </p:cNvPicPr>
              <p:nvPr/>
            </p:nvPicPr>
            <p:blipFill>
              <a:blip r:embed="rId3"/>
              <a:stretch>
                <a:fillRect/>
              </a:stretch>
            </p:blipFill>
            <p:spPr>
              <a:xfrm>
                <a:off x="9645134" y="3479721"/>
                <a:ext cx="4226957" cy="400645"/>
              </a:xfrm>
              <a:prstGeom prst="rect">
                <a:avLst/>
              </a:prstGeom>
            </p:spPr>
          </p:pic>
          <p:sp>
            <p:nvSpPr>
              <p:cNvPr id="19" name="Text 11"/>
              <p:cNvSpPr/>
              <p:nvPr/>
            </p:nvSpPr>
            <p:spPr>
              <a:xfrm>
                <a:off x="11628656" y="3425547"/>
                <a:ext cx="259913" cy="324922"/>
              </a:xfrm>
              <a:prstGeom prst="rect">
                <a:avLst/>
              </a:prstGeom>
              <a:noFill/>
              <a:ln/>
            </p:spPr>
            <p:txBody>
              <a:bodyPr wrap="none" lIns="0" tIns="0" rIns="0" bIns="0" rtlCol="0" anchor="t"/>
              <a:lstStyle/>
              <a:p>
                <a:pPr marL="0" indent="0" algn="l">
                  <a:lnSpc>
                    <a:spcPts val="3250"/>
                  </a:lnSpc>
                  <a:buNone/>
                </a:pPr>
                <a:r>
                  <a:rPr lang="en-US" sz="2000" b="1" dirty="0">
                    <a:solidFill>
                      <a:srgbClr val="000000"/>
                    </a:solidFill>
                    <a:latin typeface="Barlow Bold" pitchFamily="34" charset="0"/>
                    <a:ea typeface="Barlow Bold" pitchFamily="34" charset="-122"/>
                    <a:cs typeface="Barlow Bold" pitchFamily="34" charset="-120"/>
                  </a:rPr>
                  <a:t>3</a:t>
                </a:r>
                <a:endParaRPr lang="en-US" sz="2000" dirty="0"/>
              </a:p>
            </p:txBody>
          </p:sp>
        </p:grpSp>
        <p:sp>
          <p:nvSpPr>
            <p:cNvPr id="20" name="Text 12"/>
            <p:cNvSpPr/>
            <p:nvPr/>
          </p:nvSpPr>
          <p:spPr>
            <a:xfrm>
              <a:off x="9892189" y="4129564"/>
              <a:ext cx="3065026"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La Naissance de DevOps</a:t>
              </a:r>
              <a:endParaRPr lang="en-US" sz="2200" dirty="0"/>
            </a:p>
          </p:txBody>
        </p:sp>
        <p:sp>
          <p:nvSpPr>
            <p:cNvPr id="21" name="Text 13"/>
            <p:cNvSpPr/>
            <p:nvPr/>
          </p:nvSpPr>
          <p:spPr>
            <a:xfrm>
              <a:off x="9892189" y="4615696"/>
              <a:ext cx="3979902" cy="2080260"/>
            </a:xfrm>
            <a:prstGeom prst="rect">
              <a:avLst/>
            </a:prstGeom>
            <a:noFill/>
            <a:ln/>
          </p:spPr>
          <p:txBody>
            <a:bodyPr wrap="square" lIns="0" tIns="0" rIns="0" bIns="0" rtlCol="0" anchor="t"/>
            <a:lstStyle/>
            <a:p>
              <a:pPr marL="285750" indent="-285750" algn="l">
                <a:lnSpc>
                  <a:spcPts val="2700"/>
                </a:lnSpc>
                <a:buFont typeface="Arial" panose="020B0604020202020204" pitchFamily="34" charset="0"/>
                <a:buChar char="•"/>
              </a:pPr>
              <a:r>
                <a:rPr lang="en-US" sz="1700" dirty="0">
                  <a:solidFill>
                    <a:srgbClr val="384653"/>
                  </a:solidFill>
                  <a:latin typeface="Montserrat" pitchFamily="34" charset="0"/>
                  <a:ea typeface="Montserrat" pitchFamily="34" charset="-122"/>
                  <a:cs typeface="Montserrat" pitchFamily="34" charset="-120"/>
                </a:rPr>
                <a:t>L'idée de réunir ces équipes est née de la nécessité d'améliorer la collaboration et l'automatisation. </a:t>
              </a:r>
            </a:p>
            <a:p>
              <a:pPr marL="285750" indent="-285750" algn="l">
                <a:lnSpc>
                  <a:spcPts val="2700"/>
                </a:lnSpc>
                <a:buFont typeface="Arial" panose="020B0604020202020204" pitchFamily="34" charset="0"/>
                <a:buChar char="•"/>
              </a:pPr>
              <a:r>
                <a:rPr lang="en-US" sz="1700" dirty="0">
                  <a:solidFill>
                    <a:srgbClr val="384653"/>
                  </a:solidFill>
                  <a:latin typeface="Montserrat" pitchFamily="34" charset="0"/>
                  <a:ea typeface="Montserrat" pitchFamily="34" charset="-122"/>
                  <a:cs typeface="Montserrat" pitchFamily="34" charset="-120"/>
                </a:rPr>
                <a:t>DevOps vise à casser les silos pour des livraisons plus rapides et plus fiables.</a:t>
              </a:r>
              <a:endParaRPr lang="en-US" sz="1700" dirty="0"/>
            </a:p>
          </p:txBody>
        </p:sp>
      </p:grpSp>
      <p:sp>
        <p:nvSpPr>
          <p:cNvPr id="22" name="Rectangle 21">
            <a:extLst>
              <a:ext uri="{FF2B5EF4-FFF2-40B4-BE49-F238E27FC236}">
                <a16:creationId xmlns:a16="http://schemas.microsoft.com/office/drawing/2014/main" id="{8DCAD3F3-643C-919D-45F4-F17597E5AF46}"/>
              </a:ext>
            </a:extLst>
          </p:cNvPr>
          <p:cNvSpPr/>
          <p:nvPr/>
        </p:nvSpPr>
        <p:spPr>
          <a:xfrm>
            <a:off x="12618720" y="7614458"/>
            <a:ext cx="2011680" cy="6151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1000"/>
                                        <p:tgtEl>
                                          <p:spTgt spid="28"/>
                                        </p:tgtEl>
                                      </p:cBhvr>
                                    </p:animEffect>
                                    <p:anim calcmode="lin" valueType="num">
                                      <p:cBhvr>
                                        <p:cTn id="15" dur="1000" fill="hold"/>
                                        <p:tgtEl>
                                          <p:spTgt spid="28"/>
                                        </p:tgtEl>
                                        <p:attrNameLst>
                                          <p:attrName>ppt_x</p:attrName>
                                        </p:attrNameLst>
                                      </p:cBhvr>
                                      <p:tavLst>
                                        <p:tav tm="0">
                                          <p:val>
                                            <p:strVal val="#ppt_x"/>
                                          </p:val>
                                        </p:tav>
                                        <p:tav tm="100000">
                                          <p:val>
                                            <p:strVal val="#ppt_x"/>
                                          </p:val>
                                        </p:tav>
                                      </p:tavLst>
                                    </p:anim>
                                    <p:anim calcmode="lin" valueType="num">
                                      <p:cBhvr>
                                        <p:cTn id="1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92825" y="544354"/>
            <a:ext cx="10164842" cy="651272"/>
          </a:xfrm>
          <a:prstGeom prst="rect">
            <a:avLst/>
          </a:prstGeom>
          <a:noFill/>
          <a:ln/>
        </p:spPr>
        <p:txBody>
          <a:bodyPr wrap="none" lIns="0" tIns="0" rIns="0" bIns="0" rtlCol="0" anchor="t"/>
          <a:lstStyle/>
          <a:p>
            <a:pPr marL="0" indent="0" algn="l">
              <a:lnSpc>
                <a:spcPts val="5100"/>
              </a:lnSpc>
              <a:buNone/>
            </a:pPr>
            <a:r>
              <a:rPr lang="en-US" sz="4100" b="1" dirty="0">
                <a:solidFill>
                  <a:srgbClr val="2E3C4E"/>
                </a:solidFill>
                <a:latin typeface="Barlow Bold" pitchFamily="34" charset="0"/>
                <a:ea typeface="Barlow Bold" pitchFamily="34" charset="-122"/>
                <a:cs typeface="Barlow Bold" pitchFamily="34" charset="-120"/>
              </a:rPr>
              <a:t>DevOps : Culture, Pratiques et Objectifs Clés</a:t>
            </a:r>
            <a:endParaRPr lang="en-US" sz="4100" dirty="0"/>
          </a:p>
        </p:txBody>
      </p:sp>
      <p:sp>
        <p:nvSpPr>
          <p:cNvPr id="4" name="Text 1"/>
          <p:cNvSpPr/>
          <p:nvPr/>
        </p:nvSpPr>
        <p:spPr>
          <a:xfrm>
            <a:off x="7564279" y="2750964"/>
            <a:ext cx="4947285" cy="390644"/>
          </a:xfrm>
          <a:prstGeom prst="rect">
            <a:avLst/>
          </a:prstGeom>
          <a:noFill/>
          <a:ln/>
        </p:spPr>
        <p:txBody>
          <a:bodyPr wrap="none" lIns="0" tIns="0" rIns="0" bIns="0" rtlCol="0" anchor="t"/>
          <a:lstStyle/>
          <a:p>
            <a:pPr marL="0" indent="0" algn="l">
              <a:lnSpc>
                <a:spcPts val="3050"/>
              </a:lnSpc>
              <a:buNone/>
            </a:pPr>
            <a:r>
              <a:rPr lang="en-US" sz="2450" b="1" dirty="0">
                <a:solidFill>
                  <a:srgbClr val="2E3C4E"/>
                </a:solidFill>
                <a:latin typeface="Barlow Bold" pitchFamily="34" charset="0"/>
                <a:ea typeface="Barlow Bold" pitchFamily="34" charset="-122"/>
                <a:cs typeface="Barlow Bold" pitchFamily="34" charset="-120"/>
              </a:rPr>
              <a:t>DevOps = Development + Operations</a:t>
            </a:r>
            <a:endParaRPr lang="en-US" sz="2450" dirty="0"/>
          </a:p>
        </p:txBody>
      </p:sp>
      <p:sp>
        <p:nvSpPr>
          <p:cNvPr id="5" name="Text 2"/>
          <p:cNvSpPr/>
          <p:nvPr/>
        </p:nvSpPr>
        <p:spPr>
          <a:xfrm>
            <a:off x="7564280" y="3427705"/>
            <a:ext cx="5919110" cy="1590772"/>
          </a:xfrm>
          <a:prstGeom prst="rect">
            <a:avLst/>
          </a:prstGeom>
          <a:noFill/>
          <a:ln/>
        </p:spPr>
        <p:txBody>
          <a:bodyPr wrap="square" lIns="0" tIns="0" rIns="0" bIns="0" rtlCol="0" anchor="t"/>
          <a:lstStyle/>
          <a:p>
            <a:pPr marL="285750" indent="-285750" algn="l">
              <a:lnSpc>
                <a:spcPct val="120000"/>
              </a:lnSpc>
              <a:buFont typeface="Arial" panose="020B0604020202020204" pitchFamily="34" charset="0"/>
              <a:buChar char="•"/>
            </a:pPr>
            <a:r>
              <a:rPr lang="en-US" sz="2000" dirty="0">
                <a:solidFill>
                  <a:srgbClr val="384653"/>
                </a:solidFill>
                <a:latin typeface="Montserrat" pitchFamily="34" charset="0"/>
                <a:ea typeface="Montserrat" pitchFamily="34" charset="-122"/>
                <a:cs typeface="Montserrat" pitchFamily="34" charset="-120"/>
              </a:rPr>
              <a:t>C'est une approche continue symbolisée par l'infini (</a:t>
            </a:r>
            <a:r>
              <a:rPr lang="en-US" sz="2000" dirty="0">
                <a:solidFill>
                  <a:srgbClr val="000000"/>
                </a:solidFill>
                <a:latin typeface="Montserrat" pitchFamily="34" charset="0"/>
                <a:ea typeface="Montserrat" pitchFamily="34" charset="-122"/>
                <a:cs typeface="Montserrat" pitchFamily="34" charset="-120"/>
              </a:rPr>
              <a:t>♾️</a:t>
            </a:r>
            <a:r>
              <a:rPr lang="en-US" sz="2000" dirty="0">
                <a:solidFill>
                  <a:srgbClr val="384653"/>
                </a:solidFill>
                <a:latin typeface="Montserrat" pitchFamily="34" charset="0"/>
                <a:ea typeface="Montserrat" pitchFamily="34" charset="-122"/>
                <a:cs typeface="Montserrat" pitchFamily="34" charset="-120"/>
              </a:rPr>
              <a:t>), axée sur l'amélioration de l'efficacité, la réduction du temps de mise en production et un flux constant de valeur.</a:t>
            </a:r>
            <a:endParaRPr lang="en-US" sz="2000" dirty="0"/>
          </a:p>
        </p:txBody>
      </p:sp>
      <p:sp>
        <p:nvSpPr>
          <p:cNvPr id="6" name="Text 3"/>
          <p:cNvSpPr/>
          <p:nvPr/>
        </p:nvSpPr>
        <p:spPr>
          <a:xfrm>
            <a:off x="7564280" y="5227203"/>
            <a:ext cx="5774732" cy="1060515"/>
          </a:xfrm>
          <a:prstGeom prst="rect">
            <a:avLst/>
          </a:prstGeom>
          <a:noFill/>
          <a:ln/>
        </p:spPr>
        <p:txBody>
          <a:bodyPr wrap="square" lIns="0" tIns="0" rIns="0" bIns="0" rtlCol="0" anchor="t"/>
          <a:lstStyle/>
          <a:p>
            <a:pPr marL="285750" indent="-285750" algn="l">
              <a:lnSpc>
                <a:spcPct val="120000"/>
              </a:lnSpc>
              <a:buFont typeface="Arial" panose="020B0604020202020204" pitchFamily="34" charset="0"/>
              <a:buChar char="•"/>
            </a:pPr>
            <a:r>
              <a:rPr lang="en-US" sz="2000" dirty="0">
                <a:solidFill>
                  <a:srgbClr val="384653"/>
                </a:solidFill>
                <a:latin typeface="Montserrat" pitchFamily="34" charset="0"/>
                <a:ea typeface="Montserrat" pitchFamily="34" charset="-122"/>
                <a:cs typeface="Montserrat" pitchFamily="34" charset="-120"/>
              </a:rPr>
              <a:t>DevOps permet une </a:t>
            </a:r>
            <a:r>
              <a:rPr lang="en-US" sz="2000" dirty="0">
                <a:solidFill>
                  <a:srgbClr val="75BAE6"/>
                </a:solidFill>
                <a:latin typeface="Montserrat" pitchFamily="34" charset="0"/>
                <a:ea typeface="Montserrat" pitchFamily="34" charset="-122"/>
                <a:cs typeface="Montserrat" pitchFamily="34" charset="-120"/>
              </a:rPr>
              <a:t>adaptation rapide</a:t>
            </a:r>
            <a:r>
              <a:rPr lang="en-US" sz="2000" dirty="0">
                <a:solidFill>
                  <a:srgbClr val="384653"/>
                </a:solidFill>
                <a:latin typeface="Montserrat" pitchFamily="34" charset="0"/>
                <a:ea typeface="Montserrat" pitchFamily="34" charset="-122"/>
                <a:cs typeface="Montserrat" pitchFamily="34" charset="-120"/>
              </a:rPr>
              <a:t> aux changements et assure des déploiements plus fluides.</a:t>
            </a:r>
            <a:endParaRPr lang="en-US" sz="2000" dirty="0"/>
          </a:p>
        </p:txBody>
      </p:sp>
      <p:pic>
        <p:nvPicPr>
          <p:cNvPr id="2050" name="Picture 2" descr="Libelle IT Blog: Libelle IT Glossary Part 22: What is DevOps? | Libelle IT  Group">
            <a:extLst>
              <a:ext uri="{FF2B5EF4-FFF2-40B4-BE49-F238E27FC236}">
                <a16:creationId xmlns:a16="http://schemas.microsoft.com/office/drawing/2014/main" id="{DDD94C3E-0F24-CAAB-553A-3D2447C25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010" y="2081093"/>
            <a:ext cx="5417526" cy="48649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BCC9C34-E17F-097E-9333-EAD4283602A0}"/>
              </a:ext>
            </a:extLst>
          </p:cNvPr>
          <p:cNvSpPr/>
          <p:nvPr/>
        </p:nvSpPr>
        <p:spPr>
          <a:xfrm>
            <a:off x="12618720" y="7614458"/>
            <a:ext cx="2011680" cy="6151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90538" y="385405"/>
            <a:ext cx="6457712" cy="461010"/>
          </a:xfrm>
          <a:prstGeom prst="rect">
            <a:avLst/>
          </a:prstGeom>
          <a:noFill/>
          <a:ln/>
        </p:spPr>
        <p:txBody>
          <a:bodyPr wrap="none" lIns="0" tIns="0" rIns="0" bIns="0" rtlCol="0" anchor="t"/>
          <a:lstStyle/>
          <a:p>
            <a:pPr marL="0" indent="0" algn="l">
              <a:lnSpc>
                <a:spcPts val="3600"/>
              </a:lnSpc>
              <a:buNone/>
            </a:pPr>
            <a:r>
              <a:rPr lang="en-US" sz="2900" b="1" dirty="0">
                <a:solidFill>
                  <a:srgbClr val="2E3C4E"/>
                </a:solidFill>
                <a:latin typeface="Barlow Bold" pitchFamily="34" charset="0"/>
                <a:ea typeface="Barlow Bold" pitchFamily="34" charset="-122"/>
                <a:cs typeface="Barlow Bold" pitchFamily="34" charset="-120"/>
              </a:rPr>
              <a:t>DevOps en Action : L'Exemple de Netflix</a:t>
            </a:r>
            <a:endParaRPr lang="en-US" sz="2900" dirty="0"/>
          </a:p>
        </p:txBody>
      </p:sp>
      <p:sp>
        <p:nvSpPr>
          <p:cNvPr id="3" name="Text 1"/>
          <p:cNvSpPr/>
          <p:nvPr/>
        </p:nvSpPr>
        <p:spPr>
          <a:xfrm>
            <a:off x="490539" y="1946251"/>
            <a:ext cx="6457712" cy="574877"/>
          </a:xfrm>
          <a:prstGeom prst="rect">
            <a:avLst/>
          </a:prstGeom>
          <a:noFill/>
          <a:ln/>
        </p:spPr>
        <p:txBody>
          <a:bodyPr wrap="square" lIns="0" tIns="0" rIns="0" bIns="0" rtlCol="0" anchor="t"/>
          <a:lstStyle/>
          <a:p>
            <a:pPr marL="0" indent="0" algn="l">
              <a:lnSpc>
                <a:spcPct val="120000"/>
              </a:lnSpc>
              <a:buNone/>
            </a:pPr>
            <a:r>
              <a:rPr lang="en-US" sz="1600" dirty="0">
                <a:solidFill>
                  <a:srgbClr val="384653"/>
                </a:solidFill>
                <a:latin typeface="Montserrat" pitchFamily="34" charset="0"/>
              </a:rPr>
              <a:t>Des </a:t>
            </a:r>
            <a:r>
              <a:rPr lang="en-US" sz="1600" dirty="0" err="1">
                <a:solidFill>
                  <a:srgbClr val="384653"/>
                </a:solidFill>
                <a:latin typeface="Montserrat" pitchFamily="34" charset="0"/>
              </a:rPr>
              <a:t>géants</a:t>
            </a:r>
            <a:r>
              <a:rPr lang="en-US" sz="1600" dirty="0">
                <a:solidFill>
                  <a:srgbClr val="384653"/>
                </a:solidFill>
                <a:latin typeface="Montserrat" pitchFamily="34" charset="0"/>
              </a:rPr>
              <a:t> </a:t>
            </a:r>
            <a:r>
              <a:rPr lang="en-US" sz="1600" dirty="0" err="1">
                <a:solidFill>
                  <a:srgbClr val="384653"/>
                </a:solidFill>
                <a:latin typeface="Montserrat" pitchFamily="34" charset="0"/>
              </a:rPr>
              <a:t>technologiques</a:t>
            </a:r>
            <a:r>
              <a:rPr lang="en-US" sz="1600" dirty="0">
                <a:solidFill>
                  <a:srgbClr val="384653"/>
                </a:solidFill>
                <a:latin typeface="Montserrat" pitchFamily="34" charset="0"/>
              </a:rPr>
              <a:t> comme Amazon, Netflix, Facebook et Adobe sont des pionniers de l'adoption de DevOps.</a:t>
            </a:r>
          </a:p>
        </p:txBody>
      </p:sp>
      <p:sp>
        <p:nvSpPr>
          <p:cNvPr id="4" name="Text 2"/>
          <p:cNvSpPr/>
          <p:nvPr/>
        </p:nvSpPr>
        <p:spPr>
          <a:xfrm>
            <a:off x="700683" y="3000668"/>
            <a:ext cx="3147179" cy="230505"/>
          </a:xfrm>
          <a:prstGeom prst="rect">
            <a:avLst/>
          </a:prstGeom>
          <a:noFill/>
          <a:ln/>
        </p:spPr>
        <p:txBody>
          <a:bodyPr wrap="none" lIns="0" tIns="0" rIns="0" bIns="0" rtlCol="0" anchor="t"/>
          <a:lstStyle/>
          <a:p>
            <a:pPr marL="0" indent="0" algn="l">
              <a:lnSpc>
                <a:spcPts val="1800"/>
              </a:lnSpc>
              <a:buNone/>
            </a:pPr>
            <a:r>
              <a:rPr lang="en-US" sz="2000" b="1" dirty="0">
                <a:solidFill>
                  <a:srgbClr val="2E3C4E"/>
                </a:solidFill>
                <a:latin typeface="Barlow Bold" pitchFamily="34" charset="0"/>
                <a:ea typeface="Barlow Bold" pitchFamily="34" charset="-122"/>
                <a:cs typeface="Barlow Bold" pitchFamily="34" charset="-120"/>
              </a:rPr>
              <a:t>Cas Netflix : La Résilience par la Panne</a:t>
            </a:r>
            <a:endParaRPr lang="en-US" sz="2000" dirty="0"/>
          </a:p>
        </p:txBody>
      </p:sp>
      <p:sp>
        <p:nvSpPr>
          <p:cNvPr id="5" name="Text 3"/>
          <p:cNvSpPr/>
          <p:nvPr/>
        </p:nvSpPr>
        <p:spPr>
          <a:xfrm>
            <a:off x="700684" y="3371310"/>
            <a:ext cx="6110412" cy="941036"/>
          </a:xfrm>
          <a:prstGeom prst="rect">
            <a:avLst/>
          </a:prstGeom>
          <a:noFill/>
          <a:ln/>
        </p:spPr>
        <p:txBody>
          <a:bodyPr wrap="square" lIns="0" tIns="0" rIns="0" bIns="0" rtlCol="0" anchor="t"/>
          <a:lstStyle/>
          <a:p>
            <a:pPr marL="0" indent="0" algn="l">
              <a:lnSpc>
                <a:spcPct val="120000"/>
              </a:lnSpc>
              <a:buNone/>
            </a:pPr>
            <a:r>
              <a:rPr lang="en-US" sz="1600" dirty="0">
                <a:solidFill>
                  <a:srgbClr val="384653"/>
                </a:solidFill>
                <a:latin typeface="Montserrat" pitchFamily="34" charset="0"/>
                <a:ea typeface="Montserrat" pitchFamily="34" charset="-122"/>
                <a:cs typeface="Montserrat" pitchFamily="34" charset="-120"/>
              </a:rPr>
              <a:t>En 2014, </a:t>
            </a:r>
            <a:r>
              <a:rPr lang="en-US" sz="1600" dirty="0" err="1">
                <a:solidFill>
                  <a:srgbClr val="384653"/>
                </a:solidFill>
                <a:latin typeface="Montserrat" pitchFamily="34" charset="0"/>
                <a:ea typeface="Montserrat" pitchFamily="34" charset="-122"/>
                <a:cs typeface="Montserrat" pitchFamily="34" charset="-120"/>
              </a:rPr>
              <a:t>une</a:t>
            </a:r>
            <a:r>
              <a:rPr lang="en-US" sz="1600" dirty="0">
                <a:solidFill>
                  <a:srgbClr val="384653"/>
                </a:solidFill>
                <a:latin typeface="Montserrat" pitchFamily="34" charset="0"/>
                <a:ea typeface="Montserrat" pitchFamily="34" charset="-122"/>
                <a:cs typeface="Montserrat" pitchFamily="34" charset="-120"/>
              </a:rPr>
              <a:t> </a:t>
            </a:r>
            <a:r>
              <a:rPr lang="en-US" sz="1600" dirty="0" err="1">
                <a:solidFill>
                  <a:srgbClr val="384653"/>
                </a:solidFill>
                <a:latin typeface="Montserrat" pitchFamily="34" charset="0"/>
                <a:ea typeface="Montserrat" pitchFamily="34" charset="-122"/>
                <a:cs typeface="Montserrat" pitchFamily="34" charset="-120"/>
              </a:rPr>
              <a:t>heure</a:t>
            </a:r>
            <a:r>
              <a:rPr lang="en-US" sz="1600" dirty="0">
                <a:solidFill>
                  <a:srgbClr val="384653"/>
                </a:solidFill>
                <a:latin typeface="Montserrat" pitchFamily="34" charset="0"/>
                <a:ea typeface="Montserrat" pitchFamily="34" charset="-122"/>
                <a:cs typeface="Montserrat" pitchFamily="34" charset="-120"/>
              </a:rPr>
              <a:t> de panne </a:t>
            </a:r>
            <a:r>
              <a:rPr lang="en-US" sz="1600" dirty="0" err="1">
                <a:solidFill>
                  <a:srgbClr val="384653"/>
                </a:solidFill>
                <a:latin typeface="Montserrat" pitchFamily="34" charset="0"/>
                <a:ea typeface="Montserrat" pitchFamily="34" charset="-122"/>
                <a:cs typeface="Montserrat" pitchFamily="34" charset="-120"/>
              </a:rPr>
              <a:t>coûtait</a:t>
            </a:r>
            <a:r>
              <a:rPr lang="en-US" sz="1600" dirty="0">
                <a:solidFill>
                  <a:srgbClr val="384653"/>
                </a:solidFill>
                <a:latin typeface="Montserrat" pitchFamily="34" charset="0"/>
                <a:ea typeface="Montserrat" pitchFamily="34" charset="-122"/>
                <a:cs typeface="Montserrat" pitchFamily="34" charset="-120"/>
              </a:rPr>
              <a:t> environ </a:t>
            </a:r>
            <a:r>
              <a:rPr lang="en-US" sz="1600" dirty="0">
                <a:solidFill>
                  <a:srgbClr val="75BAE6"/>
                </a:solidFill>
                <a:latin typeface="Montserrat" pitchFamily="34" charset="0"/>
                <a:ea typeface="Montserrat" pitchFamily="34" charset="-122"/>
                <a:cs typeface="Montserrat" pitchFamily="34" charset="-120"/>
              </a:rPr>
              <a:t>200 000 $</a:t>
            </a:r>
            <a:r>
              <a:rPr lang="en-US" sz="1600" dirty="0">
                <a:solidFill>
                  <a:srgbClr val="384653"/>
                </a:solidFill>
                <a:latin typeface="Montserrat" pitchFamily="34" charset="0"/>
                <a:ea typeface="Montserrat" pitchFamily="34" charset="-122"/>
                <a:cs typeface="Montserrat" pitchFamily="34" charset="-120"/>
              </a:rPr>
              <a:t>. Pour y </a:t>
            </a:r>
            <a:r>
              <a:rPr lang="en-US" sz="1600" dirty="0" err="1">
                <a:solidFill>
                  <a:srgbClr val="384653"/>
                </a:solidFill>
                <a:latin typeface="Montserrat" pitchFamily="34" charset="0"/>
                <a:ea typeface="Montserrat" pitchFamily="34" charset="-122"/>
                <a:cs typeface="Montserrat" pitchFamily="34" charset="-120"/>
              </a:rPr>
              <a:t>remédier</a:t>
            </a:r>
            <a:r>
              <a:rPr lang="en-US" sz="1600" dirty="0">
                <a:solidFill>
                  <a:srgbClr val="384653"/>
                </a:solidFill>
                <a:latin typeface="Montserrat" pitchFamily="34" charset="0"/>
                <a:ea typeface="Montserrat" pitchFamily="34" charset="-122"/>
                <a:cs typeface="Montserrat" pitchFamily="34" charset="-120"/>
              </a:rPr>
              <a:t>, Netflix a </a:t>
            </a:r>
            <a:r>
              <a:rPr lang="en-US" sz="1600" dirty="0" err="1">
                <a:solidFill>
                  <a:srgbClr val="384653"/>
                </a:solidFill>
                <a:latin typeface="Montserrat" pitchFamily="34" charset="0"/>
                <a:ea typeface="Montserrat" pitchFamily="34" charset="-122"/>
                <a:cs typeface="Montserrat" pitchFamily="34" charset="-120"/>
              </a:rPr>
              <a:t>adopté</a:t>
            </a:r>
            <a:r>
              <a:rPr lang="en-US" sz="1600" dirty="0">
                <a:solidFill>
                  <a:srgbClr val="384653"/>
                </a:solidFill>
                <a:latin typeface="Montserrat" pitchFamily="34" charset="0"/>
                <a:ea typeface="Montserrat" pitchFamily="34" charset="-122"/>
                <a:cs typeface="Montserrat" pitchFamily="34" charset="-120"/>
              </a:rPr>
              <a:t> DevOps et a </a:t>
            </a:r>
            <a:r>
              <a:rPr lang="en-US" sz="1600" dirty="0" err="1">
                <a:solidFill>
                  <a:srgbClr val="384653"/>
                </a:solidFill>
                <a:latin typeface="Montserrat" pitchFamily="34" charset="0"/>
                <a:ea typeface="Montserrat" pitchFamily="34" charset="-122"/>
                <a:cs typeface="Montserrat" pitchFamily="34" charset="-120"/>
              </a:rPr>
              <a:t>créé</a:t>
            </a:r>
            <a:r>
              <a:rPr lang="en-US" sz="1600" dirty="0">
                <a:solidFill>
                  <a:srgbClr val="384653"/>
                </a:solidFill>
                <a:latin typeface="Montserrat" pitchFamily="34" charset="0"/>
                <a:ea typeface="Montserrat" pitchFamily="34" charset="-122"/>
                <a:cs typeface="Montserrat" pitchFamily="34" charset="-120"/>
              </a:rPr>
              <a:t> </a:t>
            </a:r>
            <a:r>
              <a:rPr lang="en-US" sz="1600" dirty="0" err="1">
                <a:solidFill>
                  <a:srgbClr val="384653"/>
                </a:solidFill>
                <a:latin typeface="Montserrat" pitchFamily="34" charset="0"/>
                <a:ea typeface="Montserrat" pitchFamily="34" charset="-122"/>
                <a:cs typeface="Montserrat" pitchFamily="34" charset="-120"/>
              </a:rPr>
              <a:t>l'outil</a:t>
            </a:r>
            <a:r>
              <a:rPr lang="en-US" sz="1600" dirty="0">
                <a:solidFill>
                  <a:srgbClr val="384653"/>
                </a:solidFill>
                <a:latin typeface="Montserrat" pitchFamily="34" charset="0"/>
                <a:ea typeface="Montserrat" pitchFamily="34" charset="-122"/>
                <a:cs typeface="Montserrat" pitchFamily="34" charset="-120"/>
              </a:rPr>
              <a:t> </a:t>
            </a:r>
            <a:r>
              <a:rPr lang="en-US" sz="1600" b="1" dirty="0">
                <a:solidFill>
                  <a:srgbClr val="384653"/>
                </a:solidFill>
                <a:latin typeface="Montserrat" pitchFamily="34" charset="0"/>
                <a:ea typeface="Montserrat" pitchFamily="34" charset="-122"/>
                <a:cs typeface="Montserrat" pitchFamily="34" charset="-120"/>
              </a:rPr>
              <a:t>Simian Army</a:t>
            </a:r>
            <a:r>
              <a:rPr lang="en-US" sz="1600" dirty="0">
                <a:solidFill>
                  <a:srgbClr val="384653"/>
                </a:solidFill>
                <a:latin typeface="Montserrat" pitchFamily="34" charset="0"/>
                <a:ea typeface="Montserrat" pitchFamily="34" charset="-122"/>
                <a:cs typeface="Montserrat" pitchFamily="34" charset="-120"/>
              </a:rPr>
              <a:t>.</a:t>
            </a:r>
            <a:endParaRPr lang="en-US" sz="1600" dirty="0"/>
          </a:p>
        </p:txBody>
      </p:sp>
      <p:sp>
        <p:nvSpPr>
          <p:cNvPr id="6" name="Shape 4"/>
          <p:cNvSpPr/>
          <p:nvPr/>
        </p:nvSpPr>
        <p:spPr>
          <a:xfrm>
            <a:off x="482917" y="3022797"/>
            <a:ext cx="45719" cy="1289549"/>
          </a:xfrm>
          <a:prstGeom prst="rect">
            <a:avLst/>
          </a:prstGeom>
          <a:solidFill>
            <a:srgbClr val="75BAE6"/>
          </a:solidFill>
          <a:ln/>
        </p:spPr>
        <p:txBody>
          <a:bodyPr/>
          <a:lstStyle/>
          <a:p>
            <a:endParaRPr lang="fr-FR"/>
          </a:p>
        </p:txBody>
      </p:sp>
      <p:sp>
        <p:nvSpPr>
          <p:cNvPr id="8" name="Text 5"/>
          <p:cNvSpPr/>
          <p:nvPr/>
        </p:nvSpPr>
        <p:spPr>
          <a:xfrm>
            <a:off x="661511" y="4791888"/>
            <a:ext cx="1844159" cy="230505"/>
          </a:xfrm>
          <a:prstGeom prst="rect">
            <a:avLst/>
          </a:prstGeom>
          <a:noFill/>
          <a:ln/>
        </p:spPr>
        <p:txBody>
          <a:bodyPr wrap="none" lIns="0" tIns="0" rIns="0" bIns="0" rtlCol="0" anchor="t"/>
          <a:lstStyle/>
          <a:p>
            <a:pPr marL="0" indent="0" algn="l">
              <a:lnSpc>
                <a:spcPts val="1800"/>
              </a:lnSpc>
              <a:buNone/>
            </a:pPr>
            <a:r>
              <a:rPr lang="en-US" sz="2000" b="1" dirty="0">
                <a:solidFill>
                  <a:srgbClr val="2E3C4E"/>
                </a:solidFill>
                <a:latin typeface="Barlow Bold" pitchFamily="34" charset="0"/>
                <a:ea typeface="Barlow Bold" pitchFamily="34" charset="-122"/>
                <a:cs typeface="Barlow Bold" pitchFamily="34" charset="-120"/>
              </a:rPr>
              <a:t>Résultat :</a:t>
            </a:r>
            <a:endParaRPr lang="en-US" sz="2000" dirty="0"/>
          </a:p>
        </p:txBody>
      </p:sp>
      <p:sp>
        <p:nvSpPr>
          <p:cNvPr id="9" name="Text 6"/>
          <p:cNvSpPr/>
          <p:nvPr/>
        </p:nvSpPr>
        <p:spPr>
          <a:xfrm>
            <a:off x="661512" y="5162528"/>
            <a:ext cx="5888918" cy="1133536"/>
          </a:xfrm>
          <a:prstGeom prst="rect">
            <a:avLst/>
          </a:prstGeom>
          <a:noFill/>
          <a:ln/>
        </p:spPr>
        <p:txBody>
          <a:bodyPr wrap="square" lIns="0" tIns="0" rIns="0" bIns="0" rtlCol="0" anchor="t"/>
          <a:lstStyle/>
          <a:p>
            <a:pPr marL="0" indent="0" algn="l">
              <a:lnSpc>
                <a:spcPct val="120000"/>
              </a:lnSpc>
              <a:buNone/>
            </a:pPr>
            <a:r>
              <a:rPr lang="en-US" sz="1600" dirty="0">
                <a:solidFill>
                  <a:srgbClr val="384653"/>
                </a:solidFill>
                <a:latin typeface="Montserrat" pitchFamily="34" charset="0"/>
                <a:ea typeface="Montserrat" pitchFamily="34" charset="-122"/>
                <a:cs typeface="Montserrat" pitchFamily="34" charset="-120"/>
              </a:rPr>
              <a:t>Simian Army introduit volontairement des pannes pour tester la résilience du système. Cela a permis à Netflix de bâtir une plateforme robuste, capable de supporter les bugs sans perturber l'expérience utilisateur.</a:t>
            </a:r>
            <a:endParaRPr lang="en-US" sz="1600" dirty="0"/>
          </a:p>
        </p:txBody>
      </p:sp>
      <p:pic>
        <p:nvPicPr>
          <p:cNvPr id="11" name="Picture 10">
            <a:extLst>
              <a:ext uri="{FF2B5EF4-FFF2-40B4-BE49-F238E27FC236}">
                <a16:creationId xmlns:a16="http://schemas.microsoft.com/office/drawing/2014/main" id="{BE3D3F1A-5041-C1D1-7A8C-CA7A9E279EA5}"/>
              </a:ext>
            </a:extLst>
          </p:cNvPr>
          <p:cNvPicPr>
            <a:picLocks noChangeAspect="1"/>
          </p:cNvPicPr>
          <p:nvPr/>
        </p:nvPicPr>
        <p:blipFill>
          <a:blip r:embed="rId3">
            <a:extLst>
              <a:ext uri="{837473B0-CC2E-450A-ABE3-18F120FF3D39}">
                <a1611:picAttrSrcUrl xmlns:a1611="http://schemas.microsoft.com/office/drawing/2016/11/main" r:id="rId4"/>
              </a:ext>
            </a:extLst>
          </a:blip>
          <a:srcRect l="16798" t="3388" r="32673" b="-2005"/>
          <a:stretch>
            <a:fillRect/>
          </a:stretch>
        </p:blipFill>
        <p:spPr>
          <a:xfrm>
            <a:off x="7819304" y="846415"/>
            <a:ext cx="6110412" cy="6710774"/>
          </a:xfrm>
          <a:prstGeom prst="roundRect">
            <a:avLst>
              <a:gd name="adj" fmla="val 9593"/>
            </a:avLst>
          </a:prstGeom>
        </p:spPr>
      </p:pic>
      <p:sp>
        <p:nvSpPr>
          <p:cNvPr id="12" name="TextBox 11">
            <a:extLst>
              <a:ext uri="{FF2B5EF4-FFF2-40B4-BE49-F238E27FC236}">
                <a16:creationId xmlns:a16="http://schemas.microsoft.com/office/drawing/2014/main" id="{F1BF6EC6-AEC8-7A78-5F3C-F68D1297C106}"/>
              </a:ext>
            </a:extLst>
          </p:cNvPr>
          <p:cNvSpPr txBox="1"/>
          <p:nvPr/>
        </p:nvSpPr>
        <p:spPr>
          <a:xfrm>
            <a:off x="4738" y="8229600"/>
            <a:ext cx="14625662" cy="230832"/>
          </a:xfrm>
          <a:prstGeom prst="rect">
            <a:avLst/>
          </a:prstGeom>
          <a:noFill/>
        </p:spPr>
        <p:txBody>
          <a:bodyPr wrap="square" rtlCol="0">
            <a:spAutoFit/>
          </a:bodyPr>
          <a:lstStyle/>
          <a:p>
            <a:r>
              <a:rPr lang="fr-FR" sz="900">
                <a:hlinkClick r:id="rId4" tooltip="https://jcfilho.com/como-anda-a-guerra-dos-servicos-de-streaming-acirradissima/"/>
              </a:rPr>
              <a:t>This Photo</a:t>
            </a:r>
            <a:r>
              <a:rPr lang="fr-FR" sz="900"/>
              <a:t> by Unknown Author is licensed under </a:t>
            </a:r>
            <a:r>
              <a:rPr lang="fr-FR" sz="900">
                <a:hlinkClick r:id="rId5" tooltip="https://creativecommons.org/licenses/by-nc/3.0/"/>
              </a:rPr>
              <a:t>CC BY-NC</a:t>
            </a:r>
            <a:endParaRPr lang="fr-FR" sz="900"/>
          </a:p>
        </p:txBody>
      </p:sp>
      <p:sp>
        <p:nvSpPr>
          <p:cNvPr id="13" name="Rectangle 12">
            <a:extLst>
              <a:ext uri="{FF2B5EF4-FFF2-40B4-BE49-F238E27FC236}">
                <a16:creationId xmlns:a16="http://schemas.microsoft.com/office/drawing/2014/main" id="{ACC94F38-AD75-19B4-C4BB-76C3003EB447}"/>
              </a:ext>
            </a:extLst>
          </p:cNvPr>
          <p:cNvSpPr/>
          <p:nvPr/>
        </p:nvSpPr>
        <p:spPr>
          <a:xfrm>
            <a:off x="12618720" y="7614458"/>
            <a:ext cx="2011680" cy="6151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923" y="566380"/>
            <a:ext cx="2710220" cy="338733"/>
          </a:xfrm>
          <a:prstGeom prst="rect">
            <a:avLst/>
          </a:prstGeom>
          <a:noFill/>
          <a:ln/>
        </p:spPr>
        <p:txBody>
          <a:bodyPr wrap="none" lIns="0" tIns="0" rIns="0" bIns="0" rtlCol="0" anchor="t"/>
          <a:lstStyle/>
          <a:p>
            <a:pPr marL="0" indent="0" algn="l">
              <a:lnSpc>
                <a:spcPts val="2650"/>
              </a:lnSpc>
              <a:buNone/>
            </a:pPr>
            <a:r>
              <a:rPr lang="en-US" sz="2100" b="1" dirty="0">
                <a:solidFill>
                  <a:srgbClr val="2E3C4E"/>
                </a:solidFill>
                <a:latin typeface="Barlow Bold" pitchFamily="34" charset="0"/>
                <a:ea typeface="Barlow Bold" pitchFamily="34" charset="-122"/>
                <a:cs typeface="Barlow Bold" pitchFamily="34" charset="-120"/>
              </a:rPr>
              <a:t>CHAPITRE 2</a:t>
            </a:r>
            <a:endParaRPr lang="en-US" sz="2100" dirty="0"/>
          </a:p>
        </p:txBody>
      </p:sp>
      <p:sp>
        <p:nvSpPr>
          <p:cNvPr id="3" name="Text 1"/>
          <p:cNvSpPr/>
          <p:nvPr/>
        </p:nvSpPr>
        <p:spPr>
          <a:xfrm>
            <a:off x="720923" y="1111091"/>
            <a:ext cx="8804434" cy="677585"/>
          </a:xfrm>
          <a:prstGeom prst="rect">
            <a:avLst/>
          </a:prstGeom>
          <a:noFill/>
          <a:ln/>
        </p:spPr>
        <p:txBody>
          <a:bodyPr wrap="none" lIns="0" tIns="0" rIns="0" bIns="0" rtlCol="0" anchor="t"/>
          <a:lstStyle/>
          <a:p>
            <a:pPr marL="0" indent="0" algn="l">
              <a:lnSpc>
                <a:spcPts val="5300"/>
              </a:lnSpc>
              <a:buNone/>
            </a:pPr>
            <a:r>
              <a:rPr lang="en-US" sz="4250" b="1" dirty="0">
                <a:solidFill>
                  <a:srgbClr val="2E3C4E"/>
                </a:solidFill>
                <a:latin typeface="Barlow Bold" pitchFamily="34" charset="0"/>
                <a:ea typeface="Barlow Bold" pitchFamily="34" charset="-122"/>
                <a:cs typeface="Barlow Bold" pitchFamily="34" charset="-120"/>
              </a:rPr>
              <a:t>Le Cycle DevOps : Un Voyage Continu</a:t>
            </a:r>
            <a:endParaRPr lang="en-US" sz="4250" dirty="0"/>
          </a:p>
        </p:txBody>
      </p:sp>
      <p:sp>
        <p:nvSpPr>
          <p:cNvPr id="9" name="Text 6"/>
          <p:cNvSpPr/>
          <p:nvPr/>
        </p:nvSpPr>
        <p:spPr>
          <a:xfrm>
            <a:off x="720923" y="7271861"/>
            <a:ext cx="13188553" cy="659130"/>
          </a:xfrm>
          <a:prstGeom prst="rect">
            <a:avLst/>
          </a:prstGeom>
          <a:noFill/>
          <a:ln/>
        </p:spPr>
        <p:txBody>
          <a:bodyPr wrap="square" lIns="0" tIns="0" rIns="0" bIns="0" rtlCol="0" anchor="t"/>
          <a:lstStyle/>
          <a:p>
            <a:pPr marL="0" indent="0" algn="l">
              <a:lnSpc>
                <a:spcPts val="2550"/>
              </a:lnSpc>
              <a:buNone/>
            </a:pPr>
            <a:r>
              <a:rPr lang="en-US" sz="1600" dirty="0">
                <a:solidFill>
                  <a:srgbClr val="384653"/>
                </a:solidFill>
                <a:latin typeface="Montserrat" pitchFamily="34" charset="0"/>
                <a:ea typeface="Montserrat" pitchFamily="34" charset="-122"/>
                <a:cs typeface="Montserrat" pitchFamily="34" charset="-120"/>
              </a:rPr>
              <a:t>Le cycle DevOps se décompose en plusieurs étapes interconnectées : Plan, Code, Build, Test, Deploy, Operate et Monitor. Chaque étape est optimisée par des pratiques et outils spécifiques pour garantir une livraison continue et efficace.</a:t>
            </a:r>
            <a:endParaRPr lang="en-US" sz="1600" dirty="0"/>
          </a:p>
        </p:txBody>
      </p:sp>
      <p:sp>
        <p:nvSpPr>
          <p:cNvPr id="10" name="Rectangle 9">
            <a:extLst>
              <a:ext uri="{FF2B5EF4-FFF2-40B4-BE49-F238E27FC236}">
                <a16:creationId xmlns:a16="http://schemas.microsoft.com/office/drawing/2014/main" id="{129FCC6F-3E0E-5AB4-B656-D532529442F8}"/>
              </a:ext>
            </a:extLst>
          </p:cNvPr>
          <p:cNvSpPr/>
          <p:nvPr/>
        </p:nvSpPr>
        <p:spPr>
          <a:xfrm>
            <a:off x="12618720" y="7614458"/>
            <a:ext cx="2011680" cy="6151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4" name="Picture 4" descr="Plongez dans le mouvement Agile-Devops | Croesus">
            <a:extLst>
              <a:ext uri="{FF2B5EF4-FFF2-40B4-BE49-F238E27FC236}">
                <a16:creationId xmlns:a16="http://schemas.microsoft.com/office/drawing/2014/main" id="{7F1179CD-D103-F438-A9C0-A6AD8875E0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1" t="3620" r="2317" b="10077"/>
          <a:stretch>
            <a:fillRect/>
          </a:stretch>
        </p:blipFill>
        <p:spPr bwMode="auto">
          <a:xfrm>
            <a:off x="2360813" y="2310770"/>
            <a:ext cx="9908771" cy="44389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05063" y="396835"/>
            <a:ext cx="3418403" cy="427196"/>
          </a:xfrm>
          <a:prstGeom prst="rect">
            <a:avLst/>
          </a:prstGeom>
          <a:noFill/>
          <a:ln/>
        </p:spPr>
        <p:txBody>
          <a:bodyPr wrap="none" lIns="0" tIns="0" rIns="0" bIns="0" rtlCol="0" anchor="t"/>
          <a:lstStyle/>
          <a:p>
            <a:pPr marL="0" indent="0" algn="l">
              <a:lnSpc>
                <a:spcPts val="3350"/>
              </a:lnSpc>
              <a:buNone/>
            </a:pPr>
            <a:r>
              <a:rPr lang="en-US" sz="4100" b="1" dirty="0">
                <a:solidFill>
                  <a:srgbClr val="2E3C4E"/>
                </a:solidFill>
                <a:latin typeface="Barlow Bold" pitchFamily="34" charset="0"/>
              </a:rPr>
              <a:t>1. Planification (Plan)</a:t>
            </a:r>
          </a:p>
        </p:txBody>
      </p:sp>
      <p:sp>
        <p:nvSpPr>
          <p:cNvPr id="3" name="Text 1"/>
          <p:cNvSpPr/>
          <p:nvPr/>
        </p:nvSpPr>
        <p:spPr>
          <a:xfrm>
            <a:off x="505063" y="1148715"/>
            <a:ext cx="2051090" cy="256342"/>
          </a:xfrm>
          <a:prstGeom prst="rect">
            <a:avLst/>
          </a:prstGeom>
          <a:noFill/>
          <a:ln/>
        </p:spPr>
        <p:txBody>
          <a:bodyPr wrap="none" lIns="0" tIns="0" rIns="0" bIns="0" rtlCol="0" anchor="t"/>
          <a:lstStyle/>
          <a:p>
            <a:pPr marL="0" indent="0" algn="l">
              <a:lnSpc>
                <a:spcPts val="2000"/>
              </a:lnSpc>
              <a:buNone/>
            </a:pPr>
            <a:r>
              <a:rPr lang="en-US" sz="2000" b="1" dirty="0">
                <a:solidFill>
                  <a:srgbClr val="2E3C4E"/>
                </a:solidFill>
                <a:latin typeface="Barlow Bold" pitchFamily="34" charset="0"/>
                <a:ea typeface="Barlow Bold" pitchFamily="34" charset="-122"/>
                <a:cs typeface="Barlow Bold" pitchFamily="34" charset="-120"/>
              </a:rPr>
              <a:t>Explication</a:t>
            </a:r>
            <a:endParaRPr lang="en-US" sz="2000" dirty="0"/>
          </a:p>
        </p:txBody>
      </p:sp>
      <p:sp>
        <p:nvSpPr>
          <p:cNvPr id="4" name="Text 2"/>
          <p:cNvSpPr/>
          <p:nvPr/>
        </p:nvSpPr>
        <p:spPr>
          <a:xfrm>
            <a:off x="505063" y="1534954"/>
            <a:ext cx="6651665" cy="415528"/>
          </a:xfrm>
          <a:prstGeom prst="rect">
            <a:avLst/>
          </a:prstGeom>
          <a:noFill/>
          <a:ln/>
        </p:spPr>
        <p:txBody>
          <a:bodyPr wrap="square" lIns="0" tIns="0" rIns="0" bIns="0" rtlCol="0" anchor="t"/>
          <a:lstStyle/>
          <a:p>
            <a:pPr marL="0" indent="0" algn="l">
              <a:lnSpc>
                <a:spcPct val="120000"/>
              </a:lnSpc>
              <a:buNone/>
            </a:pPr>
            <a:r>
              <a:rPr lang="en-US" sz="1600" dirty="0">
                <a:solidFill>
                  <a:srgbClr val="384653"/>
                </a:solidFill>
                <a:latin typeface="Montserrat" pitchFamily="34" charset="0"/>
                <a:ea typeface="Montserrat" pitchFamily="34" charset="-122"/>
                <a:cs typeface="Montserrat" pitchFamily="34" charset="-120"/>
              </a:rPr>
              <a:t>Cette phase initiale est dédiée à la définition des besoins, à la planification des fonctionnalités et à l'organisation des tâches. Les méthodologies Agile/Scrum sont fréquemment utilisées ici.</a:t>
            </a:r>
            <a:endParaRPr lang="en-US" sz="1600" dirty="0"/>
          </a:p>
        </p:txBody>
      </p:sp>
      <p:sp>
        <p:nvSpPr>
          <p:cNvPr id="5" name="Text 3"/>
          <p:cNvSpPr/>
          <p:nvPr/>
        </p:nvSpPr>
        <p:spPr>
          <a:xfrm>
            <a:off x="505063" y="2585303"/>
            <a:ext cx="2051090" cy="256342"/>
          </a:xfrm>
          <a:prstGeom prst="rect">
            <a:avLst/>
          </a:prstGeom>
          <a:noFill/>
          <a:ln/>
        </p:spPr>
        <p:txBody>
          <a:bodyPr wrap="none" lIns="0" tIns="0" rIns="0" bIns="0" rtlCol="0" anchor="t"/>
          <a:lstStyle/>
          <a:p>
            <a:pPr marL="0" indent="0" algn="l">
              <a:lnSpc>
                <a:spcPts val="2000"/>
              </a:lnSpc>
              <a:buNone/>
            </a:pPr>
            <a:r>
              <a:rPr lang="en-US" sz="2000" b="1" dirty="0">
                <a:solidFill>
                  <a:srgbClr val="2E3C4E"/>
                </a:solidFill>
                <a:latin typeface="Barlow Bold" pitchFamily="34" charset="0"/>
                <a:ea typeface="Barlow Bold" pitchFamily="34" charset="-122"/>
                <a:cs typeface="Barlow Bold" pitchFamily="34" charset="-120"/>
              </a:rPr>
              <a:t>Outils Clés</a:t>
            </a:r>
            <a:endParaRPr lang="en-US" sz="2000" dirty="0"/>
          </a:p>
        </p:txBody>
      </p:sp>
      <p:sp>
        <p:nvSpPr>
          <p:cNvPr id="6" name="Text 4"/>
          <p:cNvSpPr/>
          <p:nvPr/>
        </p:nvSpPr>
        <p:spPr>
          <a:xfrm>
            <a:off x="505063" y="2911102"/>
            <a:ext cx="6651665" cy="207764"/>
          </a:xfrm>
          <a:prstGeom prst="rect">
            <a:avLst/>
          </a:prstGeom>
          <a:noFill/>
          <a:ln/>
        </p:spPr>
        <p:txBody>
          <a:bodyPr wrap="none" lIns="0" tIns="0" rIns="0" bIns="0" rtlCol="0" anchor="t"/>
          <a:lstStyle/>
          <a:p>
            <a:pPr marL="342900" indent="-342900" algn="l">
              <a:lnSpc>
                <a:spcPct val="120000"/>
              </a:lnSpc>
              <a:buSzPct val="100000"/>
              <a:buChar char="•"/>
            </a:pPr>
            <a:r>
              <a:rPr lang="en-US" sz="1600" b="1" dirty="0">
                <a:solidFill>
                  <a:srgbClr val="384653"/>
                </a:solidFill>
                <a:latin typeface="Montserrat" pitchFamily="34" charset="0"/>
                <a:ea typeface="Montserrat" pitchFamily="34" charset="-122"/>
                <a:cs typeface="Montserrat" pitchFamily="34" charset="-120"/>
              </a:rPr>
              <a:t>Jira :</a:t>
            </a:r>
            <a:r>
              <a:rPr lang="en-US" sz="1600" dirty="0">
                <a:solidFill>
                  <a:srgbClr val="384653"/>
                </a:solidFill>
                <a:latin typeface="Montserrat" pitchFamily="34" charset="0"/>
                <a:ea typeface="Montserrat" pitchFamily="34" charset="-122"/>
                <a:cs typeface="Montserrat" pitchFamily="34" charset="-120"/>
              </a:rPr>
              <a:t> Planification Agile, gestion du backlog et des sprints.</a:t>
            </a:r>
            <a:endParaRPr lang="en-US" sz="1600" dirty="0"/>
          </a:p>
        </p:txBody>
      </p:sp>
      <p:sp>
        <p:nvSpPr>
          <p:cNvPr id="7" name="Text 5"/>
          <p:cNvSpPr/>
          <p:nvPr/>
        </p:nvSpPr>
        <p:spPr>
          <a:xfrm>
            <a:off x="505063" y="3283025"/>
            <a:ext cx="6651665" cy="207764"/>
          </a:xfrm>
          <a:prstGeom prst="rect">
            <a:avLst/>
          </a:prstGeom>
          <a:noFill/>
          <a:ln/>
        </p:spPr>
        <p:txBody>
          <a:bodyPr wrap="none" lIns="0" tIns="0" rIns="0" bIns="0" rtlCol="0" anchor="t"/>
          <a:lstStyle/>
          <a:p>
            <a:pPr marL="342900" indent="-342900" algn="l">
              <a:lnSpc>
                <a:spcPct val="120000"/>
              </a:lnSpc>
              <a:buSzPct val="100000"/>
              <a:buChar char="•"/>
            </a:pPr>
            <a:r>
              <a:rPr lang="en-US" sz="1600" b="1" dirty="0">
                <a:solidFill>
                  <a:srgbClr val="384653"/>
                </a:solidFill>
                <a:latin typeface="Montserrat" pitchFamily="34" charset="0"/>
                <a:ea typeface="Montserrat" pitchFamily="34" charset="-122"/>
                <a:cs typeface="Montserrat" pitchFamily="34" charset="-120"/>
              </a:rPr>
              <a:t>Trello :</a:t>
            </a:r>
            <a:r>
              <a:rPr lang="en-US" sz="1600" dirty="0">
                <a:solidFill>
                  <a:srgbClr val="384653"/>
                </a:solidFill>
                <a:latin typeface="Montserrat" pitchFamily="34" charset="0"/>
                <a:ea typeface="Montserrat" pitchFamily="34" charset="-122"/>
                <a:cs typeface="Montserrat" pitchFamily="34" charset="-120"/>
              </a:rPr>
              <a:t> Gestion de projet visuelle (tableaux Kanban).</a:t>
            </a:r>
            <a:endParaRPr lang="en-US" sz="1600" dirty="0"/>
          </a:p>
        </p:txBody>
      </p:sp>
      <p:sp>
        <p:nvSpPr>
          <p:cNvPr id="8" name="Text 6"/>
          <p:cNvSpPr/>
          <p:nvPr/>
        </p:nvSpPr>
        <p:spPr>
          <a:xfrm>
            <a:off x="505063" y="3654948"/>
            <a:ext cx="6651665" cy="207764"/>
          </a:xfrm>
          <a:prstGeom prst="rect">
            <a:avLst/>
          </a:prstGeom>
          <a:noFill/>
          <a:ln/>
        </p:spPr>
        <p:txBody>
          <a:bodyPr wrap="none" lIns="0" tIns="0" rIns="0" bIns="0" rtlCol="0" anchor="t"/>
          <a:lstStyle/>
          <a:p>
            <a:pPr marL="342900" indent="-342900" algn="l">
              <a:lnSpc>
                <a:spcPct val="120000"/>
              </a:lnSpc>
              <a:buSzPct val="100000"/>
              <a:buChar char="•"/>
            </a:pPr>
            <a:r>
              <a:rPr lang="en-US" sz="1600" b="1" dirty="0">
                <a:solidFill>
                  <a:srgbClr val="384653"/>
                </a:solidFill>
                <a:latin typeface="Montserrat" pitchFamily="34" charset="0"/>
                <a:ea typeface="Montserrat" pitchFamily="34" charset="-122"/>
                <a:cs typeface="Montserrat" pitchFamily="34" charset="-120"/>
              </a:rPr>
              <a:t>Confluence :</a:t>
            </a:r>
            <a:r>
              <a:rPr lang="en-US" sz="1600" dirty="0">
                <a:solidFill>
                  <a:srgbClr val="384653"/>
                </a:solidFill>
                <a:latin typeface="Montserrat" pitchFamily="34" charset="0"/>
                <a:ea typeface="Montserrat" pitchFamily="34" charset="-122"/>
                <a:cs typeface="Montserrat" pitchFamily="34" charset="-120"/>
              </a:rPr>
              <a:t> Documentation technique et fonctionnelle.</a:t>
            </a:r>
            <a:endParaRPr lang="en-US" sz="1600" dirty="0"/>
          </a:p>
        </p:txBody>
      </p:sp>
      <p:sp>
        <p:nvSpPr>
          <p:cNvPr id="9" name="Text 7"/>
          <p:cNvSpPr/>
          <p:nvPr/>
        </p:nvSpPr>
        <p:spPr>
          <a:xfrm>
            <a:off x="505064" y="4725288"/>
            <a:ext cx="2051090" cy="256342"/>
          </a:xfrm>
          <a:prstGeom prst="rect">
            <a:avLst/>
          </a:prstGeom>
          <a:noFill/>
          <a:ln/>
        </p:spPr>
        <p:txBody>
          <a:bodyPr wrap="none" lIns="0" tIns="0" rIns="0" bIns="0" rtlCol="0" anchor="t"/>
          <a:lstStyle/>
          <a:p>
            <a:pPr marL="0" indent="0" algn="l">
              <a:lnSpc>
                <a:spcPts val="2000"/>
              </a:lnSpc>
              <a:buNone/>
            </a:pPr>
            <a:r>
              <a:rPr lang="en-US" sz="2000" b="1" dirty="0">
                <a:solidFill>
                  <a:srgbClr val="2E3C4E"/>
                </a:solidFill>
                <a:latin typeface="Barlow Bold" pitchFamily="34" charset="0"/>
                <a:ea typeface="Barlow Bold" pitchFamily="34" charset="-122"/>
                <a:cs typeface="Barlow Bold" pitchFamily="34" charset="-120"/>
              </a:rPr>
              <a:t>Exemple Réel</a:t>
            </a:r>
            <a:endParaRPr lang="en-US" sz="2000" dirty="0"/>
          </a:p>
        </p:txBody>
      </p:sp>
      <p:sp>
        <p:nvSpPr>
          <p:cNvPr id="10" name="Text 8"/>
          <p:cNvSpPr/>
          <p:nvPr/>
        </p:nvSpPr>
        <p:spPr>
          <a:xfrm>
            <a:off x="505064" y="5111527"/>
            <a:ext cx="7082444" cy="684684"/>
          </a:xfrm>
          <a:prstGeom prst="rect">
            <a:avLst/>
          </a:prstGeom>
          <a:noFill/>
          <a:ln/>
        </p:spPr>
        <p:txBody>
          <a:bodyPr wrap="square" lIns="0" tIns="0" rIns="0" bIns="0" rtlCol="0" anchor="t"/>
          <a:lstStyle/>
          <a:p>
            <a:pPr marL="0" indent="0" algn="l">
              <a:lnSpc>
                <a:spcPct val="120000"/>
              </a:lnSpc>
              <a:buNone/>
            </a:pPr>
            <a:r>
              <a:rPr lang="en-US" sz="1600" dirty="0">
                <a:solidFill>
                  <a:srgbClr val="384653"/>
                </a:solidFill>
                <a:latin typeface="Montserrat" pitchFamily="34" charset="0"/>
                <a:ea typeface="Montserrat" pitchFamily="34" charset="-122"/>
                <a:cs typeface="Montserrat" pitchFamily="34" charset="-120"/>
              </a:rPr>
              <a:t>Une startup souhaite développer un site e-commerce. Dans Jira, elle crée des "user stories" pour planifier le développement, telles que :</a:t>
            </a:r>
            <a:endParaRPr lang="en-US" sz="1600" dirty="0"/>
          </a:p>
        </p:txBody>
      </p:sp>
      <p:sp>
        <p:nvSpPr>
          <p:cNvPr id="11" name="Text 9"/>
          <p:cNvSpPr/>
          <p:nvPr/>
        </p:nvSpPr>
        <p:spPr>
          <a:xfrm>
            <a:off x="505064" y="5812002"/>
            <a:ext cx="6651665" cy="207764"/>
          </a:xfrm>
          <a:prstGeom prst="rect">
            <a:avLst/>
          </a:prstGeom>
          <a:noFill/>
          <a:ln/>
        </p:spPr>
        <p:txBody>
          <a:bodyPr wrap="none" lIns="0" tIns="0" rIns="0" bIns="0" rtlCol="0" anchor="t"/>
          <a:lstStyle/>
          <a:p>
            <a:pPr marL="342900" indent="-342900" algn="l">
              <a:lnSpc>
                <a:spcPct val="120000"/>
              </a:lnSpc>
              <a:buSzPct val="100000"/>
              <a:buChar char="•"/>
            </a:pPr>
            <a:r>
              <a:rPr lang="en-US" sz="1600" dirty="0">
                <a:solidFill>
                  <a:srgbClr val="384653"/>
                </a:solidFill>
                <a:latin typeface="Montserrat" pitchFamily="34" charset="0"/>
                <a:ea typeface="Montserrat" pitchFamily="34" charset="-122"/>
                <a:cs typeface="Montserrat" pitchFamily="34" charset="-120"/>
              </a:rPr>
              <a:t>"En tant que client, je souhaite rechercher des produits par catégorie."</a:t>
            </a:r>
            <a:endParaRPr lang="en-US" sz="1600" dirty="0"/>
          </a:p>
        </p:txBody>
      </p:sp>
      <p:sp>
        <p:nvSpPr>
          <p:cNvPr id="12" name="Text 10"/>
          <p:cNvSpPr/>
          <p:nvPr/>
        </p:nvSpPr>
        <p:spPr>
          <a:xfrm>
            <a:off x="505063" y="6176029"/>
            <a:ext cx="6651665" cy="639084"/>
          </a:xfrm>
          <a:prstGeom prst="rect">
            <a:avLst/>
          </a:prstGeom>
          <a:noFill/>
          <a:ln/>
        </p:spPr>
        <p:txBody>
          <a:bodyPr wrap="square" lIns="0" tIns="0" rIns="0" bIns="0" rtlCol="0" anchor="t"/>
          <a:lstStyle/>
          <a:p>
            <a:pPr marL="342900" indent="-342900" algn="l">
              <a:lnSpc>
                <a:spcPct val="120000"/>
              </a:lnSpc>
              <a:buSzPct val="100000"/>
              <a:buChar char="•"/>
            </a:pPr>
            <a:r>
              <a:rPr lang="en-US" sz="1600" dirty="0">
                <a:solidFill>
                  <a:srgbClr val="384653"/>
                </a:solidFill>
                <a:latin typeface="Montserrat" pitchFamily="34" charset="0"/>
                <a:ea typeface="Montserrat" pitchFamily="34" charset="-122"/>
                <a:cs typeface="Montserrat" pitchFamily="34" charset="-120"/>
              </a:rPr>
              <a:t>"En tant qu'administrateur, je souhaite pouvoir ajouter de nouveaux produits avec des descriptions et des images."</a:t>
            </a:r>
            <a:endParaRPr lang="en-US" sz="1600" dirty="0"/>
          </a:p>
        </p:txBody>
      </p:sp>
      <p:pic>
        <p:nvPicPr>
          <p:cNvPr id="13" name="Image 0" descr="preencoded.png"/>
          <p:cNvPicPr>
            <a:picLocks noChangeAspect="1"/>
          </p:cNvPicPr>
          <p:nvPr/>
        </p:nvPicPr>
        <p:blipFill>
          <a:blip r:embed="rId3"/>
          <a:stretch>
            <a:fillRect/>
          </a:stretch>
        </p:blipFill>
        <p:spPr>
          <a:xfrm>
            <a:off x="8380315" y="1211889"/>
            <a:ext cx="5805821" cy="5805821"/>
          </a:xfrm>
          <a:prstGeom prst="roundRect">
            <a:avLst>
              <a:gd name="adj" fmla="val 8894"/>
            </a:avLst>
          </a:prstGeom>
        </p:spPr>
      </p:pic>
      <p:sp>
        <p:nvSpPr>
          <p:cNvPr id="14" name="Rectangle 13">
            <a:extLst>
              <a:ext uri="{FF2B5EF4-FFF2-40B4-BE49-F238E27FC236}">
                <a16:creationId xmlns:a16="http://schemas.microsoft.com/office/drawing/2014/main" id="{238D83FE-EE1B-5F15-721D-E7A389C14EFD}"/>
              </a:ext>
            </a:extLst>
          </p:cNvPr>
          <p:cNvSpPr/>
          <p:nvPr/>
        </p:nvSpPr>
        <p:spPr>
          <a:xfrm>
            <a:off x="12618720" y="7614458"/>
            <a:ext cx="2011680" cy="6151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92825" y="544354"/>
            <a:ext cx="5809059" cy="651272"/>
          </a:xfrm>
          <a:prstGeom prst="rect">
            <a:avLst/>
          </a:prstGeom>
          <a:noFill/>
          <a:ln/>
        </p:spPr>
        <p:txBody>
          <a:bodyPr wrap="none" lIns="0" tIns="0" rIns="0" bIns="0" rtlCol="0" anchor="t"/>
          <a:lstStyle/>
          <a:p>
            <a:pPr marL="0" indent="0" algn="l">
              <a:lnSpc>
                <a:spcPts val="5100"/>
              </a:lnSpc>
              <a:buNone/>
            </a:pPr>
            <a:r>
              <a:rPr lang="en-US" sz="4100" b="1" dirty="0">
                <a:solidFill>
                  <a:srgbClr val="2E3C4E"/>
                </a:solidFill>
                <a:latin typeface="Barlow Bold" pitchFamily="34" charset="0"/>
                <a:ea typeface="Barlow Bold" pitchFamily="34" charset="-122"/>
                <a:cs typeface="Barlow Bold" pitchFamily="34" charset="-120"/>
              </a:rPr>
              <a:t>2. Développement (Code)</a:t>
            </a:r>
            <a:endParaRPr lang="en-US" sz="4100" dirty="0"/>
          </a:p>
        </p:txBody>
      </p:sp>
      <p:pic>
        <p:nvPicPr>
          <p:cNvPr id="3" name="Image 0" descr="preencoded.png"/>
          <p:cNvPicPr>
            <a:picLocks noChangeAspect="1"/>
          </p:cNvPicPr>
          <p:nvPr/>
        </p:nvPicPr>
        <p:blipFill>
          <a:blip r:embed="rId3"/>
          <a:stretch>
            <a:fillRect/>
          </a:stretch>
        </p:blipFill>
        <p:spPr>
          <a:xfrm>
            <a:off x="692825" y="1715214"/>
            <a:ext cx="6380917" cy="6380917"/>
          </a:xfrm>
          <a:prstGeom prst="rect">
            <a:avLst/>
          </a:prstGeom>
        </p:spPr>
      </p:pic>
      <p:sp>
        <p:nvSpPr>
          <p:cNvPr id="4" name="Text 1"/>
          <p:cNvSpPr/>
          <p:nvPr/>
        </p:nvSpPr>
        <p:spPr>
          <a:xfrm>
            <a:off x="7564279" y="1690449"/>
            <a:ext cx="3125748" cy="390644"/>
          </a:xfrm>
          <a:prstGeom prst="rect">
            <a:avLst/>
          </a:prstGeom>
          <a:noFill/>
          <a:ln/>
        </p:spPr>
        <p:txBody>
          <a:bodyPr wrap="none" lIns="0" tIns="0" rIns="0" bIns="0" rtlCol="0" anchor="t"/>
          <a:lstStyle/>
          <a:p>
            <a:pPr marL="0" indent="0" algn="l">
              <a:lnSpc>
                <a:spcPts val="3050"/>
              </a:lnSpc>
              <a:buNone/>
            </a:pPr>
            <a:r>
              <a:rPr lang="en-US" sz="2450" b="1" dirty="0">
                <a:solidFill>
                  <a:srgbClr val="2E3C4E"/>
                </a:solidFill>
                <a:latin typeface="Barlow Bold" pitchFamily="34" charset="0"/>
                <a:ea typeface="Barlow Bold" pitchFamily="34" charset="-122"/>
                <a:cs typeface="Barlow Bold" pitchFamily="34" charset="-120"/>
              </a:rPr>
              <a:t>Explication</a:t>
            </a:r>
            <a:endParaRPr lang="en-US" sz="2450" dirty="0"/>
          </a:p>
        </p:txBody>
      </p:sp>
      <p:sp>
        <p:nvSpPr>
          <p:cNvPr id="5" name="Text 2"/>
          <p:cNvSpPr/>
          <p:nvPr/>
        </p:nvSpPr>
        <p:spPr>
          <a:xfrm>
            <a:off x="7564279" y="2278975"/>
            <a:ext cx="6380917" cy="950119"/>
          </a:xfrm>
          <a:prstGeom prst="rect">
            <a:avLst/>
          </a:prstGeom>
          <a:noFill/>
          <a:ln/>
        </p:spPr>
        <p:txBody>
          <a:bodyPr wrap="square" lIns="0" tIns="0" rIns="0" bIns="0" rtlCol="0" anchor="t"/>
          <a:lstStyle/>
          <a:p>
            <a:pPr marL="0" indent="0" algn="l">
              <a:lnSpc>
                <a:spcPts val="2450"/>
              </a:lnSpc>
              <a:buNone/>
            </a:pPr>
            <a:r>
              <a:rPr lang="en-US" sz="1550" dirty="0">
                <a:solidFill>
                  <a:srgbClr val="384653"/>
                </a:solidFill>
                <a:latin typeface="Montserrat" pitchFamily="34" charset="0"/>
                <a:ea typeface="Montserrat" pitchFamily="34" charset="-122"/>
                <a:cs typeface="Montserrat" pitchFamily="34" charset="-120"/>
              </a:rPr>
              <a:t>Les développeurs écrivent le code source, collaborent en équipe et utilisent des systèmes de gestion de version pour suivre les modifications et éviter les conflits.</a:t>
            </a:r>
            <a:endParaRPr lang="en-US" sz="1550" dirty="0"/>
          </a:p>
        </p:txBody>
      </p:sp>
      <p:sp>
        <p:nvSpPr>
          <p:cNvPr id="6" name="Text 3"/>
          <p:cNvSpPr/>
          <p:nvPr/>
        </p:nvSpPr>
        <p:spPr>
          <a:xfrm>
            <a:off x="7564279" y="3426976"/>
            <a:ext cx="3125748" cy="390644"/>
          </a:xfrm>
          <a:prstGeom prst="rect">
            <a:avLst/>
          </a:prstGeom>
          <a:noFill/>
          <a:ln/>
        </p:spPr>
        <p:txBody>
          <a:bodyPr wrap="none" lIns="0" tIns="0" rIns="0" bIns="0" rtlCol="0" anchor="t"/>
          <a:lstStyle/>
          <a:p>
            <a:pPr marL="0" indent="0" algn="l">
              <a:lnSpc>
                <a:spcPts val="3050"/>
              </a:lnSpc>
              <a:buNone/>
            </a:pPr>
            <a:r>
              <a:rPr lang="en-US" sz="2450" b="1" dirty="0">
                <a:solidFill>
                  <a:srgbClr val="2E3C4E"/>
                </a:solidFill>
                <a:latin typeface="Barlow Bold" pitchFamily="34" charset="0"/>
                <a:ea typeface="Barlow Bold" pitchFamily="34" charset="-122"/>
                <a:cs typeface="Barlow Bold" pitchFamily="34" charset="-120"/>
              </a:rPr>
              <a:t>Outils Clés</a:t>
            </a:r>
            <a:endParaRPr lang="en-US" sz="2450" dirty="0"/>
          </a:p>
        </p:txBody>
      </p:sp>
      <p:sp>
        <p:nvSpPr>
          <p:cNvPr id="7" name="Text 4"/>
          <p:cNvSpPr/>
          <p:nvPr/>
        </p:nvSpPr>
        <p:spPr>
          <a:xfrm>
            <a:off x="7564279" y="4015502"/>
            <a:ext cx="6380917" cy="316706"/>
          </a:xfrm>
          <a:prstGeom prst="rect">
            <a:avLst/>
          </a:prstGeom>
          <a:noFill/>
          <a:ln/>
        </p:spPr>
        <p:txBody>
          <a:bodyPr wrap="none" lIns="0" tIns="0" rIns="0" bIns="0" rtlCol="0" anchor="t"/>
          <a:lstStyle/>
          <a:p>
            <a:pPr marL="342900" indent="-342900" algn="l">
              <a:lnSpc>
                <a:spcPts val="2450"/>
              </a:lnSpc>
              <a:buSzPct val="100000"/>
              <a:buChar char="•"/>
            </a:pPr>
            <a:r>
              <a:rPr lang="en-US" sz="1550" b="1" dirty="0">
                <a:solidFill>
                  <a:srgbClr val="384653"/>
                </a:solidFill>
                <a:latin typeface="Montserrat" pitchFamily="34" charset="0"/>
                <a:ea typeface="Montserrat" pitchFamily="34" charset="-122"/>
                <a:cs typeface="Montserrat" pitchFamily="34" charset="-120"/>
              </a:rPr>
              <a:t>Git :</a:t>
            </a:r>
            <a:r>
              <a:rPr lang="en-US" sz="1550" dirty="0">
                <a:solidFill>
                  <a:srgbClr val="384653"/>
                </a:solidFill>
                <a:latin typeface="Montserrat" pitchFamily="34" charset="0"/>
                <a:ea typeface="Montserrat" pitchFamily="34" charset="-122"/>
                <a:cs typeface="Montserrat" pitchFamily="34" charset="-120"/>
              </a:rPr>
              <a:t> Système de contrôle de version distribué.</a:t>
            </a:r>
            <a:endParaRPr lang="en-US" sz="1550" dirty="0"/>
          </a:p>
        </p:txBody>
      </p:sp>
      <p:sp>
        <p:nvSpPr>
          <p:cNvPr id="8" name="Text 5"/>
          <p:cNvSpPr/>
          <p:nvPr/>
        </p:nvSpPr>
        <p:spPr>
          <a:xfrm>
            <a:off x="7564279" y="4401383"/>
            <a:ext cx="6380917" cy="633413"/>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384653"/>
                </a:solidFill>
                <a:latin typeface="Montserrat" pitchFamily="34" charset="0"/>
                <a:ea typeface="Montserrat" pitchFamily="34" charset="-122"/>
                <a:cs typeface="Montserrat" pitchFamily="34" charset="-120"/>
              </a:rPr>
              <a:t>GitHub/GitLab/Bitbucket :</a:t>
            </a:r>
            <a:r>
              <a:rPr lang="en-US" sz="1550" dirty="0">
                <a:solidFill>
                  <a:srgbClr val="384653"/>
                </a:solidFill>
                <a:latin typeface="Montserrat" pitchFamily="34" charset="0"/>
                <a:ea typeface="Montserrat" pitchFamily="34" charset="-122"/>
                <a:cs typeface="Montserrat" pitchFamily="34" charset="-120"/>
              </a:rPr>
              <a:t> Plateformes d'hébergement de code et de collaboration.</a:t>
            </a:r>
            <a:endParaRPr lang="en-US" sz="1550" dirty="0"/>
          </a:p>
        </p:txBody>
      </p:sp>
      <p:sp>
        <p:nvSpPr>
          <p:cNvPr id="9" name="Text 6"/>
          <p:cNvSpPr/>
          <p:nvPr/>
        </p:nvSpPr>
        <p:spPr>
          <a:xfrm>
            <a:off x="7564279" y="5103971"/>
            <a:ext cx="6380917" cy="316706"/>
          </a:xfrm>
          <a:prstGeom prst="rect">
            <a:avLst/>
          </a:prstGeom>
          <a:noFill/>
          <a:ln/>
        </p:spPr>
        <p:txBody>
          <a:bodyPr wrap="none" lIns="0" tIns="0" rIns="0" bIns="0" rtlCol="0" anchor="t"/>
          <a:lstStyle/>
          <a:p>
            <a:pPr marL="342900" indent="-342900" algn="l">
              <a:lnSpc>
                <a:spcPts val="2450"/>
              </a:lnSpc>
              <a:buSzPct val="100000"/>
              <a:buChar char="•"/>
            </a:pPr>
            <a:r>
              <a:rPr lang="en-US" sz="1550" b="1" dirty="0">
                <a:solidFill>
                  <a:srgbClr val="384653"/>
                </a:solidFill>
                <a:latin typeface="Montserrat" pitchFamily="34" charset="0"/>
                <a:ea typeface="Montserrat" pitchFamily="34" charset="-122"/>
                <a:cs typeface="Montserrat" pitchFamily="34" charset="-120"/>
              </a:rPr>
              <a:t>SonarQube :</a:t>
            </a:r>
            <a:r>
              <a:rPr lang="en-US" sz="1550" dirty="0">
                <a:solidFill>
                  <a:srgbClr val="384653"/>
                </a:solidFill>
                <a:latin typeface="Montserrat" pitchFamily="34" charset="0"/>
                <a:ea typeface="Montserrat" pitchFamily="34" charset="-122"/>
                <a:cs typeface="Montserrat" pitchFamily="34" charset="-120"/>
              </a:rPr>
              <a:t> Analyse continue de la qualité du code.</a:t>
            </a:r>
            <a:endParaRPr lang="en-US" sz="1550" dirty="0"/>
          </a:p>
        </p:txBody>
      </p:sp>
      <p:sp>
        <p:nvSpPr>
          <p:cNvPr id="10" name="Text 7"/>
          <p:cNvSpPr/>
          <p:nvPr/>
        </p:nvSpPr>
        <p:spPr>
          <a:xfrm>
            <a:off x="7564279" y="5489853"/>
            <a:ext cx="6380917" cy="633413"/>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384653"/>
                </a:solidFill>
                <a:latin typeface="Montserrat" pitchFamily="34" charset="0"/>
                <a:ea typeface="Montserrat" pitchFamily="34" charset="-122"/>
                <a:cs typeface="Montserrat" pitchFamily="34" charset="-120"/>
              </a:rPr>
              <a:t>VS Code, IntelliJ :</a:t>
            </a:r>
            <a:r>
              <a:rPr lang="en-US" sz="1550" dirty="0">
                <a:solidFill>
                  <a:srgbClr val="384653"/>
                </a:solidFill>
                <a:latin typeface="Montserrat" pitchFamily="34" charset="0"/>
                <a:ea typeface="Montserrat" pitchFamily="34" charset="-122"/>
                <a:cs typeface="Montserrat" pitchFamily="34" charset="-120"/>
              </a:rPr>
              <a:t> Environnements de développement intégrés.</a:t>
            </a:r>
            <a:endParaRPr lang="en-US" sz="1550" dirty="0"/>
          </a:p>
        </p:txBody>
      </p:sp>
      <p:sp>
        <p:nvSpPr>
          <p:cNvPr id="11" name="Rectangle 10">
            <a:extLst>
              <a:ext uri="{FF2B5EF4-FFF2-40B4-BE49-F238E27FC236}">
                <a16:creationId xmlns:a16="http://schemas.microsoft.com/office/drawing/2014/main" id="{88ADCEDF-ED70-09AB-AD62-3278E78DBBD8}"/>
              </a:ext>
            </a:extLst>
          </p:cNvPr>
          <p:cNvSpPr/>
          <p:nvPr/>
        </p:nvSpPr>
        <p:spPr>
          <a:xfrm>
            <a:off x="12618720" y="7614458"/>
            <a:ext cx="2011680" cy="6151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85299" y="381238"/>
            <a:ext cx="5308044" cy="456128"/>
          </a:xfrm>
          <a:prstGeom prst="rect">
            <a:avLst/>
          </a:prstGeom>
          <a:noFill/>
          <a:ln/>
        </p:spPr>
        <p:txBody>
          <a:bodyPr wrap="none" lIns="0" tIns="0" rIns="0" bIns="0" rtlCol="0" anchor="t"/>
          <a:lstStyle/>
          <a:p>
            <a:pPr marL="0" indent="0" algn="l">
              <a:lnSpc>
                <a:spcPts val="3550"/>
              </a:lnSpc>
              <a:buNone/>
            </a:pPr>
            <a:r>
              <a:rPr lang="en-US" sz="4100" b="1" dirty="0">
                <a:solidFill>
                  <a:srgbClr val="2E3C4E"/>
                </a:solidFill>
                <a:latin typeface="Barlow Bold" pitchFamily="34" charset="0"/>
              </a:rPr>
              <a:t>3. Intégration Continue (Build/CI)</a:t>
            </a:r>
          </a:p>
        </p:txBody>
      </p:sp>
      <p:sp>
        <p:nvSpPr>
          <p:cNvPr id="3" name="Text 1"/>
          <p:cNvSpPr/>
          <p:nvPr/>
        </p:nvSpPr>
        <p:spPr>
          <a:xfrm>
            <a:off x="485299" y="1183958"/>
            <a:ext cx="2189559" cy="273606"/>
          </a:xfrm>
          <a:prstGeom prst="rect">
            <a:avLst/>
          </a:prstGeom>
          <a:noFill/>
          <a:ln/>
        </p:spPr>
        <p:txBody>
          <a:bodyPr wrap="none" lIns="0" tIns="0" rIns="0" bIns="0" rtlCol="0" anchor="t"/>
          <a:lstStyle/>
          <a:p>
            <a:pPr marL="0" indent="0" algn="l">
              <a:lnSpc>
                <a:spcPts val="2150"/>
              </a:lnSpc>
              <a:buNone/>
            </a:pPr>
            <a:r>
              <a:rPr lang="en-US" sz="2000" b="1" dirty="0">
                <a:solidFill>
                  <a:srgbClr val="2E3C4E"/>
                </a:solidFill>
                <a:latin typeface="Barlow Bold" pitchFamily="34" charset="0"/>
                <a:ea typeface="Barlow Bold" pitchFamily="34" charset="-122"/>
                <a:cs typeface="Barlow Bold" pitchFamily="34" charset="-120"/>
              </a:rPr>
              <a:t>Explication</a:t>
            </a:r>
            <a:endParaRPr lang="en-US" sz="2000" dirty="0"/>
          </a:p>
        </p:txBody>
      </p:sp>
      <p:sp>
        <p:nvSpPr>
          <p:cNvPr id="4" name="Text 2"/>
          <p:cNvSpPr/>
          <p:nvPr/>
        </p:nvSpPr>
        <p:spPr>
          <a:xfrm>
            <a:off x="485299" y="1659194"/>
            <a:ext cx="6660833" cy="1214033"/>
          </a:xfrm>
          <a:prstGeom prst="rect">
            <a:avLst/>
          </a:prstGeom>
          <a:noFill/>
          <a:ln/>
        </p:spPr>
        <p:txBody>
          <a:bodyPr wrap="square" lIns="0" tIns="0" rIns="0" bIns="0" rtlCol="0" anchor="t"/>
          <a:lstStyle/>
          <a:p>
            <a:pPr marL="0" indent="0" algn="l">
              <a:lnSpc>
                <a:spcPct val="120000"/>
              </a:lnSpc>
              <a:buNone/>
            </a:pPr>
            <a:r>
              <a:rPr lang="en-US" sz="1600" dirty="0">
                <a:solidFill>
                  <a:srgbClr val="384653"/>
                </a:solidFill>
                <a:latin typeface="Montserrat" pitchFamily="34" charset="0"/>
                <a:ea typeface="Montserrat" pitchFamily="34" charset="-122"/>
                <a:cs typeface="Montserrat" pitchFamily="34" charset="-120"/>
              </a:rPr>
              <a:t>À chaque modification du code, un pipeline automatisé compile le projet, exécute les tests et crée des artefacts prêts au déploiement. Cela garantit que le code est toujours dans un état intégrable.</a:t>
            </a:r>
            <a:endParaRPr lang="en-US" sz="1600" dirty="0"/>
          </a:p>
        </p:txBody>
      </p:sp>
      <p:sp>
        <p:nvSpPr>
          <p:cNvPr id="5" name="Text 3"/>
          <p:cNvSpPr/>
          <p:nvPr/>
        </p:nvSpPr>
        <p:spPr>
          <a:xfrm>
            <a:off x="485299" y="3228191"/>
            <a:ext cx="2189559" cy="273606"/>
          </a:xfrm>
          <a:prstGeom prst="rect">
            <a:avLst/>
          </a:prstGeom>
          <a:noFill/>
          <a:ln/>
        </p:spPr>
        <p:txBody>
          <a:bodyPr wrap="none" lIns="0" tIns="0" rIns="0" bIns="0" rtlCol="0" anchor="t"/>
          <a:lstStyle/>
          <a:p>
            <a:pPr marL="0" indent="0" algn="l">
              <a:lnSpc>
                <a:spcPts val="2150"/>
              </a:lnSpc>
              <a:buNone/>
            </a:pPr>
            <a:r>
              <a:rPr lang="en-US" sz="2000" b="1" dirty="0">
                <a:solidFill>
                  <a:srgbClr val="2E3C4E"/>
                </a:solidFill>
                <a:latin typeface="Barlow Bold" pitchFamily="34" charset="0"/>
                <a:ea typeface="Barlow Bold" pitchFamily="34" charset="-122"/>
                <a:cs typeface="Barlow Bold" pitchFamily="34" charset="-120"/>
              </a:rPr>
              <a:t>Outils Clés</a:t>
            </a:r>
            <a:endParaRPr lang="en-US" sz="2000" dirty="0"/>
          </a:p>
        </p:txBody>
      </p:sp>
      <p:sp>
        <p:nvSpPr>
          <p:cNvPr id="6" name="Text 4"/>
          <p:cNvSpPr/>
          <p:nvPr/>
        </p:nvSpPr>
        <p:spPr>
          <a:xfrm>
            <a:off x="485299" y="3703427"/>
            <a:ext cx="6660833" cy="404678"/>
          </a:xfrm>
          <a:prstGeom prst="rect">
            <a:avLst/>
          </a:prstGeom>
          <a:noFill/>
          <a:ln/>
        </p:spPr>
        <p:txBody>
          <a:bodyPr wrap="none" lIns="0" tIns="0" rIns="0" bIns="0" rtlCol="0" anchor="t"/>
          <a:lstStyle/>
          <a:p>
            <a:pPr marL="342900" indent="-342900" algn="l">
              <a:lnSpc>
                <a:spcPct val="120000"/>
              </a:lnSpc>
              <a:buSzPct val="100000"/>
              <a:buChar char="•"/>
            </a:pPr>
            <a:r>
              <a:rPr lang="en-US" sz="1600" b="1" dirty="0">
                <a:solidFill>
                  <a:srgbClr val="384653"/>
                </a:solidFill>
                <a:latin typeface="Montserrat" pitchFamily="34" charset="0"/>
                <a:ea typeface="Montserrat" pitchFamily="34" charset="-122"/>
                <a:cs typeface="Montserrat" pitchFamily="34" charset="-120"/>
              </a:rPr>
              <a:t>Jenkins, GitLab CI/CD, GitHub Actions :</a:t>
            </a:r>
            <a:r>
              <a:rPr lang="en-US" sz="1600" dirty="0">
                <a:solidFill>
                  <a:srgbClr val="384653"/>
                </a:solidFill>
                <a:latin typeface="Montserrat" pitchFamily="34" charset="0"/>
                <a:ea typeface="Montserrat" pitchFamily="34" charset="-122"/>
                <a:cs typeface="Montserrat" pitchFamily="34" charset="-120"/>
              </a:rPr>
              <a:t> Plateformes d'automatisation de pipelines.</a:t>
            </a:r>
            <a:endParaRPr lang="en-US" sz="1600" dirty="0"/>
          </a:p>
        </p:txBody>
      </p:sp>
      <p:sp>
        <p:nvSpPr>
          <p:cNvPr id="7" name="Text 5"/>
          <p:cNvSpPr/>
          <p:nvPr/>
        </p:nvSpPr>
        <p:spPr>
          <a:xfrm>
            <a:off x="485299" y="4161104"/>
            <a:ext cx="6660833" cy="404678"/>
          </a:xfrm>
          <a:prstGeom prst="rect">
            <a:avLst/>
          </a:prstGeom>
          <a:noFill/>
          <a:ln/>
        </p:spPr>
        <p:txBody>
          <a:bodyPr wrap="none" lIns="0" tIns="0" rIns="0" bIns="0" rtlCol="0" anchor="t"/>
          <a:lstStyle/>
          <a:p>
            <a:pPr marL="342900" indent="-342900" algn="l">
              <a:lnSpc>
                <a:spcPct val="120000"/>
              </a:lnSpc>
              <a:buSzPct val="100000"/>
              <a:buChar char="•"/>
            </a:pPr>
            <a:r>
              <a:rPr lang="en-US" sz="1600" b="1" dirty="0">
                <a:solidFill>
                  <a:srgbClr val="384653"/>
                </a:solidFill>
                <a:latin typeface="Montserrat" pitchFamily="34" charset="0"/>
                <a:ea typeface="Montserrat" pitchFamily="34" charset="-122"/>
                <a:cs typeface="Montserrat" pitchFamily="34" charset="-120"/>
              </a:rPr>
              <a:t>Maven, Gradle, npm :</a:t>
            </a:r>
            <a:r>
              <a:rPr lang="en-US" sz="1600" dirty="0">
                <a:solidFill>
                  <a:srgbClr val="384653"/>
                </a:solidFill>
                <a:latin typeface="Montserrat" pitchFamily="34" charset="0"/>
                <a:ea typeface="Montserrat" pitchFamily="34" charset="-122"/>
                <a:cs typeface="Montserrat" pitchFamily="34" charset="-120"/>
              </a:rPr>
              <a:t> Outils de build pour différentes technologies.</a:t>
            </a:r>
            <a:endParaRPr lang="en-US" sz="1600" dirty="0"/>
          </a:p>
        </p:txBody>
      </p:sp>
      <p:sp>
        <p:nvSpPr>
          <p:cNvPr id="8" name="Text 6"/>
          <p:cNvSpPr/>
          <p:nvPr/>
        </p:nvSpPr>
        <p:spPr>
          <a:xfrm>
            <a:off x="485299" y="4632593"/>
            <a:ext cx="6660833" cy="404678"/>
          </a:xfrm>
          <a:prstGeom prst="rect">
            <a:avLst/>
          </a:prstGeom>
          <a:noFill/>
          <a:ln/>
        </p:spPr>
        <p:txBody>
          <a:bodyPr wrap="none" lIns="0" tIns="0" rIns="0" bIns="0" rtlCol="0" anchor="t"/>
          <a:lstStyle/>
          <a:p>
            <a:pPr marL="342900" indent="-342900" algn="l">
              <a:lnSpc>
                <a:spcPct val="120000"/>
              </a:lnSpc>
              <a:buSzPct val="100000"/>
              <a:buChar char="•"/>
            </a:pPr>
            <a:r>
              <a:rPr lang="en-US" sz="1600" b="1" dirty="0">
                <a:solidFill>
                  <a:srgbClr val="384653"/>
                </a:solidFill>
                <a:latin typeface="Montserrat" pitchFamily="34" charset="0"/>
                <a:ea typeface="Montserrat" pitchFamily="34" charset="-122"/>
                <a:cs typeface="Montserrat" pitchFamily="34" charset="-120"/>
              </a:rPr>
              <a:t>Docker :</a:t>
            </a:r>
            <a:r>
              <a:rPr lang="en-US" sz="1600" dirty="0">
                <a:solidFill>
                  <a:srgbClr val="384653"/>
                </a:solidFill>
                <a:latin typeface="Montserrat" pitchFamily="34" charset="0"/>
                <a:ea typeface="Montserrat" pitchFamily="34" charset="-122"/>
                <a:cs typeface="Montserrat" pitchFamily="34" charset="-120"/>
              </a:rPr>
              <a:t> Conteneurisation des applications pour une portabilité accrue.</a:t>
            </a:r>
            <a:endParaRPr lang="en-US" sz="1600" dirty="0"/>
          </a:p>
        </p:txBody>
      </p:sp>
      <p:sp>
        <p:nvSpPr>
          <p:cNvPr id="9" name="Text 7"/>
          <p:cNvSpPr/>
          <p:nvPr/>
        </p:nvSpPr>
        <p:spPr>
          <a:xfrm>
            <a:off x="485299" y="5355486"/>
            <a:ext cx="2189559" cy="273606"/>
          </a:xfrm>
          <a:prstGeom prst="rect">
            <a:avLst/>
          </a:prstGeom>
          <a:noFill/>
          <a:ln/>
        </p:spPr>
        <p:txBody>
          <a:bodyPr wrap="none" lIns="0" tIns="0" rIns="0" bIns="0" rtlCol="0" anchor="t"/>
          <a:lstStyle/>
          <a:p>
            <a:pPr marL="0" indent="0" algn="l">
              <a:lnSpc>
                <a:spcPts val="2150"/>
              </a:lnSpc>
              <a:buNone/>
            </a:pPr>
            <a:r>
              <a:rPr lang="en-US" sz="2000" b="1" dirty="0">
                <a:solidFill>
                  <a:srgbClr val="2E3C4E"/>
                </a:solidFill>
                <a:latin typeface="Barlow Bold" pitchFamily="34" charset="0"/>
                <a:ea typeface="Barlow Bold" pitchFamily="34" charset="-122"/>
                <a:cs typeface="Barlow Bold" pitchFamily="34" charset="-120"/>
              </a:rPr>
              <a:t>Exemple Réel</a:t>
            </a:r>
            <a:endParaRPr lang="en-US" sz="2000" dirty="0"/>
          </a:p>
        </p:txBody>
      </p:sp>
      <p:sp>
        <p:nvSpPr>
          <p:cNvPr id="10" name="Text 8"/>
          <p:cNvSpPr/>
          <p:nvPr/>
        </p:nvSpPr>
        <p:spPr>
          <a:xfrm>
            <a:off x="485299" y="5831609"/>
            <a:ext cx="6660833" cy="1214033"/>
          </a:xfrm>
          <a:prstGeom prst="rect">
            <a:avLst/>
          </a:prstGeom>
          <a:noFill/>
          <a:ln/>
        </p:spPr>
        <p:txBody>
          <a:bodyPr wrap="square" lIns="0" tIns="0" rIns="0" bIns="0" rtlCol="0" anchor="t"/>
          <a:lstStyle/>
          <a:p>
            <a:pPr marL="0" indent="0" algn="l">
              <a:lnSpc>
                <a:spcPct val="120000"/>
              </a:lnSpc>
              <a:buNone/>
            </a:pPr>
            <a:r>
              <a:rPr lang="en-US" sz="1600" dirty="0">
                <a:solidFill>
                  <a:srgbClr val="384653"/>
                </a:solidFill>
                <a:latin typeface="Montserrat" pitchFamily="34" charset="0"/>
                <a:ea typeface="Montserrat" pitchFamily="34" charset="-122"/>
                <a:cs typeface="Montserrat" pitchFamily="34" charset="-120"/>
              </a:rPr>
              <a:t>Lorsqu'un développeur soumet du code sur GitHub, un pipeline GitHub Actions est déclenché. Il compile le projet Spring Boot, exécute les tests unitaires et construit une image Docker de l'application, prête à être déployée.</a:t>
            </a:r>
            <a:endParaRPr lang="en-US" sz="1600" dirty="0"/>
          </a:p>
        </p:txBody>
      </p:sp>
      <p:pic>
        <p:nvPicPr>
          <p:cNvPr id="1026" name="Picture 2" descr="GitHub Logo, symbol, meaning, history, PNG, brand">
            <a:extLst>
              <a:ext uri="{FF2B5EF4-FFF2-40B4-BE49-F238E27FC236}">
                <a16:creationId xmlns:a16="http://schemas.microsoft.com/office/drawing/2014/main" id="{6DC5BBBE-0544-61AD-DCA5-7F11EF179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3908" y="2194207"/>
            <a:ext cx="6466492" cy="363740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D4C8D1F-5E39-A88F-3D05-59D0015B78CB}"/>
              </a:ext>
            </a:extLst>
          </p:cNvPr>
          <p:cNvSpPr/>
          <p:nvPr/>
        </p:nvSpPr>
        <p:spPr>
          <a:xfrm>
            <a:off x="12618720" y="7614458"/>
            <a:ext cx="2011680" cy="6151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2825" y="544354"/>
            <a:ext cx="6667500" cy="651272"/>
          </a:xfrm>
          <a:prstGeom prst="rect">
            <a:avLst/>
          </a:prstGeom>
          <a:noFill/>
          <a:ln/>
        </p:spPr>
        <p:txBody>
          <a:bodyPr wrap="none" lIns="0" tIns="0" rIns="0" bIns="0" rtlCol="0" anchor="t"/>
          <a:lstStyle/>
          <a:p>
            <a:pPr marL="0" indent="0" algn="l">
              <a:lnSpc>
                <a:spcPts val="5100"/>
              </a:lnSpc>
              <a:buNone/>
            </a:pPr>
            <a:r>
              <a:rPr lang="en-US" sz="4100" b="1" dirty="0">
                <a:solidFill>
                  <a:srgbClr val="2E3C4E"/>
                </a:solidFill>
                <a:latin typeface="Barlow Bold" pitchFamily="34" charset="0"/>
                <a:ea typeface="Barlow Bold" pitchFamily="34" charset="-122"/>
                <a:cs typeface="Barlow Bold" pitchFamily="34" charset="-120"/>
              </a:rPr>
              <a:t>4. Tests Automatiques (Test)</a:t>
            </a:r>
            <a:endParaRPr lang="en-US" sz="4100" dirty="0"/>
          </a:p>
        </p:txBody>
      </p:sp>
      <p:pic>
        <p:nvPicPr>
          <p:cNvPr id="3" name="Image 0" descr="preencoded.png"/>
          <p:cNvPicPr>
            <a:picLocks noChangeAspect="1"/>
          </p:cNvPicPr>
          <p:nvPr/>
        </p:nvPicPr>
        <p:blipFill>
          <a:blip r:embed="rId3"/>
          <a:stretch>
            <a:fillRect/>
          </a:stretch>
        </p:blipFill>
        <p:spPr>
          <a:xfrm>
            <a:off x="692825" y="1715214"/>
            <a:ext cx="6380917" cy="6380917"/>
          </a:xfrm>
          <a:prstGeom prst="rect">
            <a:avLst/>
          </a:prstGeom>
        </p:spPr>
      </p:pic>
      <p:sp>
        <p:nvSpPr>
          <p:cNvPr id="4" name="Text 1"/>
          <p:cNvSpPr/>
          <p:nvPr/>
        </p:nvSpPr>
        <p:spPr>
          <a:xfrm>
            <a:off x="7564279" y="2554972"/>
            <a:ext cx="3125748" cy="390644"/>
          </a:xfrm>
          <a:prstGeom prst="rect">
            <a:avLst/>
          </a:prstGeom>
          <a:noFill/>
          <a:ln/>
        </p:spPr>
        <p:txBody>
          <a:bodyPr wrap="none" lIns="0" tIns="0" rIns="0" bIns="0" rtlCol="0" anchor="t"/>
          <a:lstStyle/>
          <a:p>
            <a:pPr marL="0" indent="0" algn="l">
              <a:lnSpc>
                <a:spcPts val="3050"/>
              </a:lnSpc>
              <a:buNone/>
            </a:pPr>
            <a:r>
              <a:rPr lang="en-US" sz="2450" b="1" dirty="0">
                <a:solidFill>
                  <a:srgbClr val="2E3C4E"/>
                </a:solidFill>
                <a:latin typeface="Barlow Bold" pitchFamily="34" charset="0"/>
                <a:ea typeface="Barlow Bold" pitchFamily="34" charset="-122"/>
                <a:cs typeface="Barlow Bold" pitchFamily="34" charset="-120"/>
              </a:rPr>
              <a:t>Explication</a:t>
            </a:r>
            <a:endParaRPr lang="en-US" sz="2450" dirty="0"/>
          </a:p>
        </p:txBody>
      </p:sp>
      <p:sp>
        <p:nvSpPr>
          <p:cNvPr id="5" name="Text 2"/>
          <p:cNvSpPr/>
          <p:nvPr/>
        </p:nvSpPr>
        <p:spPr>
          <a:xfrm>
            <a:off x="7564279" y="3143498"/>
            <a:ext cx="6380917" cy="950119"/>
          </a:xfrm>
          <a:prstGeom prst="rect">
            <a:avLst/>
          </a:prstGeom>
          <a:noFill/>
          <a:ln/>
        </p:spPr>
        <p:txBody>
          <a:bodyPr wrap="square" lIns="0" tIns="0" rIns="0" bIns="0" rtlCol="0" anchor="t"/>
          <a:lstStyle/>
          <a:p>
            <a:pPr marL="0" indent="0" algn="l">
              <a:lnSpc>
                <a:spcPts val="2450"/>
              </a:lnSpc>
              <a:buNone/>
            </a:pPr>
            <a:r>
              <a:rPr lang="en-US" sz="1550" dirty="0">
                <a:solidFill>
                  <a:srgbClr val="384653"/>
                </a:solidFill>
                <a:latin typeface="Montserrat" pitchFamily="34" charset="0"/>
                <a:ea typeface="Montserrat" pitchFamily="34" charset="-122"/>
                <a:cs typeface="Montserrat" pitchFamily="34" charset="-120"/>
              </a:rPr>
              <a:t>Cette étape cruciale vérifie automatiquement la fonctionnalité, la qualité et la performance du code à l'aide de divers types de tests pour s'assurer que l'application répond aux exigences.</a:t>
            </a:r>
            <a:endParaRPr lang="en-US" sz="1550" dirty="0"/>
          </a:p>
        </p:txBody>
      </p:sp>
      <p:sp>
        <p:nvSpPr>
          <p:cNvPr id="6" name="Text 3"/>
          <p:cNvSpPr/>
          <p:nvPr/>
        </p:nvSpPr>
        <p:spPr>
          <a:xfrm>
            <a:off x="7564279" y="4291499"/>
            <a:ext cx="3125748" cy="390644"/>
          </a:xfrm>
          <a:prstGeom prst="rect">
            <a:avLst/>
          </a:prstGeom>
          <a:noFill/>
          <a:ln/>
        </p:spPr>
        <p:txBody>
          <a:bodyPr wrap="none" lIns="0" tIns="0" rIns="0" bIns="0" rtlCol="0" anchor="t"/>
          <a:lstStyle/>
          <a:p>
            <a:pPr marL="0" indent="0" algn="l">
              <a:lnSpc>
                <a:spcPts val="3050"/>
              </a:lnSpc>
              <a:buNone/>
            </a:pPr>
            <a:r>
              <a:rPr lang="en-US" sz="2450" b="1" dirty="0">
                <a:solidFill>
                  <a:srgbClr val="2E3C4E"/>
                </a:solidFill>
                <a:latin typeface="Barlow Bold" pitchFamily="34" charset="0"/>
                <a:ea typeface="Barlow Bold" pitchFamily="34" charset="-122"/>
                <a:cs typeface="Barlow Bold" pitchFamily="34" charset="-120"/>
              </a:rPr>
              <a:t>Outils Clés</a:t>
            </a:r>
            <a:endParaRPr lang="en-US" sz="2450" dirty="0"/>
          </a:p>
        </p:txBody>
      </p:sp>
      <p:sp>
        <p:nvSpPr>
          <p:cNvPr id="7" name="Text 4"/>
          <p:cNvSpPr/>
          <p:nvPr/>
        </p:nvSpPr>
        <p:spPr>
          <a:xfrm>
            <a:off x="7564279" y="4880025"/>
            <a:ext cx="6380917" cy="633413"/>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384653"/>
                </a:solidFill>
                <a:latin typeface="Montserrat" pitchFamily="34" charset="0"/>
                <a:ea typeface="Montserrat" pitchFamily="34" charset="-122"/>
                <a:cs typeface="Montserrat" pitchFamily="34" charset="-120"/>
              </a:rPr>
              <a:t>JUnit (Java), PyTest (Python), Mocha (JS) :</a:t>
            </a:r>
            <a:r>
              <a:rPr lang="en-US" sz="1550" dirty="0">
                <a:solidFill>
                  <a:srgbClr val="384653"/>
                </a:solidFill>
                <a:latin typeface="Montserrat" pitchFamily="34" charset="0"/>
                <a:ea typeface="Montserrat" pitchFamily="34" charset="-122"/>
                <a:cs typeface="Montserrat" pitchFamily="34" charset="-120"/>
              </a:rPr>
              <a:t> Frameworks de tests unitaires.</a:t>
            </a:r>
            <a:endParaRPr lang="en-US" sz="1550" dirty="0"/>
          </a:p>
        </p:txBody>
      </p:sp>
      <p:sp>
        <p:nvSpPr>
          <p:cNvPr id="8" name="Text 5"/>
          <p:cNvSpPr/>
          <p:nvPr/>
        </p:nvSpPr>
        <p:spPr>
          <a:xfrm>
            <a:off x="7564279" y="5582613"/>
            <a:ext cx="6380917" cy="633413"/>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384653"/>
                </a:solidFill>
                <a:latin typeface="Montserrat" pitchFamily="34" charset="0"/>
                <a:ea typeface="Montserrat" pitchFamily="34" charset="-122"/>
                <a:cs typeface="Montserrat" pitchFamily="34" charset="-120"/>
              </a:rPr>
              <a:t>Selenium, Cypress :</a:t>
            </a:r>
            <a:r>
              <a:rPr lang="en-US" sz="1550" dirty="0">
                <a:solidFill>
                  <a:srgbClr val="384653"/>
                </a:solidFill>
                <a:latin typeface="Montserrat" pitchFamily="34" charset="0"/>
                <a:ea typeface="Montserrat" pitchFamily="34" charset="-122"/>
                <a:cs typeface="Montserrat" pitchFamily="34" charset="-120"/>
              </a:rPr>
              <a:t> Outils de tests fonctionnels et d'interface utilisateur.</a:t>
            </a:r>
            <a:endParaRPr lang="en-US" sz="1550" dirty="0"/>
          </a:p>
        </p:txBody>
      </p:sp>
      <p:sp>
        <p:nvSpPr>
          <p:cNvPr id="9" name="Text 6"/>
          <p:cNvSpPr/>
          <p:nvPr/>
        </p:nvSpPr>
        <p:spPr>
          <a:xfrm>
            <a:off x="7564279" y="6285201"/>
            <a:ext cx="6380917" cy="316706"/>
          </a:xfrm>
          <a:prstGeom prst="rect">
            <a:avLst/>
          </a:prstGeom>
          <a:noFill/>
          <a:ln/>
        </p:spPr>
        <p:txBody>
          <a:bodyPr wrap="none" lIns="0" tIns="0" rIns="0" bIns="0" rtlCol="0" anchor="t"/>
          <a:lstStyle/>
          <a:p>
            <a:pPr marL="342900" indent="-342900" algn="l">
              <a:lnSpc>
                <a:spcPts val="2450"/>
              </a:lnSpc>
              <a:buSzPct val="100000"/>
              <a:buChar char="•"/>
            </a:pPr>
            <a:r>
              <a:rPr lang="en-US" sz="1550" b="1" dirty="0">
                <a:solidFill>
                  <a:srgbClr val="384653"/>
                </a:solidFill>
                <a:latin typeface="Montserrat" pitchFamily="34" charset="0"/>
                <a:ea typeface="Montserrat" pitchFamily="34" charset="-122"/>
                <a:cs typeface="Montserrat" pitchFamily="34" charset="-120"/>
              </a:rPr>
              <a:t>JMeter, Locust :</a:t>
            </a:r>
            <a:r>
              <a:rPr lang="en-US" sz="1550" dirty="0">
                <a:solidFill>
                  <a:srgbClr val="384653"/>
                </a:solidFill>
                <a:latin typeface="Montserrat" pitchFamily="34" charset="0"/>
                <a:ea typeface="Montserrat" pitchFamily="34" charset="-122"/>
                <a:cs typeface="Montserrat" pitchFamily="34" charset="-120"/>
              </a:rPr>
              <a:t> Outils pour les tests de performance.</a:t>
            </a:r>
            <a:endParaRPr lang="en-US" sz="1550" dirty="0"/>
          </a:p>
        </p:txBody>
      </p:sp>
      <p:sp>
        <p:nvSpPr>
          <p:cNvPr id="10" name="Rectangle 9">
            <a:extLst>
              <a:ext uri="{FF2B5EF4-FFF2-40B4-BE49-F238E27FC236}">
                <a16:creationId xmlns:a16="http://schemas.microsoft.com/office/drawing/2014/main" id="{ED82D2E7-3D1B-7C0D-97AC-ADFF4E1A8D7E}"/>
              </a:ext>
            </a:extLst>
          </p:cNvPr>
          <p:cNvSpPr/>
          <p:nvPr/>
        </p:nvSpPr>
        <p:spPr>
          <a:xfrm>
            <a:off x="12618720" y="7614458"/>
            <a:ext cx="2011680" cy="6151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F667B683F3CE5409C37E2EAADA196EB" ma:contentTypeVersion="4" ma:contentTypeDescription="Crée un document." ma:contentTypeScope="" ma:versionID="855dc7e26b6a5522f42e7dd6f38f4afd">
  <xsd:schema xmlns:xsd="http://www.w3.org/2001/XMLSchema" xmlns:xs="http://www.w3.org/2001/XMLSchema" xmlns:p="http://schemas.microsoft.com/office/2006/metadata/properties" xmlns:ns3="d10117e4-89c7-45db-ae8a-b7f89dd247ff" targetNamespace="http://schemas.microsoft.com/office/2006/metadata/properties" ma:root="true" ma:fieldsID="62c6469978439c46d24aae847891fef9" ns3:_="">
    <xsd:import namespace="d10117e4-89c7-45db-ae8a-b7f89dd247ff"/>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0117e4-89c7-45db-ae8a-b7f89dd247ff"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0EE48D3-4FD6-4E42-9106-3EB0F9A4DE8D}">
  <ds:schemaRefs>
    <ds:schemaRef ds:uri="http://schemas.microsoft.com/sharepoint/v3/contenttype/forms"/>
  </ds:schemaRefs>
</ds:datastoreItem>
</file>

<file path=customXml/itemProps2.xml><?xml version="1.0" encoding="utf-8"?>
<ds:datastoreItem xmlns:ds="http://schemas.openxmlformats.org/officeDocument/2006/customXml" ds:itemID="{0CAFBE9F-41D9-48C0-AA8E-EDAC70132B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0117e4-89c7-45db-ae8a-b7f89dd247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1AC9F1-73C3-4E0C-A2C4-4A8071358D39}">
  <ds:schemaRefs>
    <ds:schemaRef ds:uri="http://purl.org/dc/terms/"/>
    <ds:schemaRef ds:uri="http://schemas.microsoft.com/office/infopath/2007/PartnerControls"/>
    <ds:schemaRef ds:uri="d10117e4-89c7-45db-ae8a-b7f89dd247ff"/>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185</TotalTime>
  <Words>1075</Words>
  <Application>Microsoft Office PowerPoint</Application>
  <PresentationFormat>Custom</PresentationFormat>
  <Paragraphs>110</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Barlow Bold</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ZOUHIR TOUNSSY</dc:creator>
  <cp:lastModifiedBy>YAMANI IMAD</cp:lastModifiedBy>
  <cp:revision>7</cp:revision>
  <dcterms:created xsi:type="dcterms:W3CDTF">2025-09-18T12:05:13Z</dcterms:created>
  <dcterms:modified xsi:type="dcterms:W3CDTF">2025-09-18T16:12:26Z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0x010100CF667B683F3CE5409C37E2EAADA196EB</vt:lpwstr>
  </property>
</Properties>
</file>